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429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8" r:id="rId11"/>
    <p:sldId id="437" r:id="rId12"/>
    <p:sldId id="439" r:id="rId13"/>
    <p:sldId id="440" r:id="rId14"/>
    <p:sldId id="441" r:id="rId15"/>
    <p:sldId id="442" r:id="rId16"/>
    <p:sldId id="444" r:id="rId17"/>
    <p:sldId id="443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58" r:id="rId32"/>
    <p:sldId id="459" r:id="rId33"/>
    <p:sldId id="460" r:id="rId34"/>
    <p:sldId id="461" r:id="rId35"/>
    <p:sldId id="462" r:id="rId36"/>
    <p:sldId id="463" r:id="rId37"/>
    <p:sldId id="464" r:id="rId38"/>
    <p:sldId id="465" r:id="rId39"/>
    <p:sldId id="466" r:id="rId4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151414"/>
    <a:srgbClr val="E3E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>
        <p:scale>
          <a:sx n="100" d="100"/>
          <a:sy n="100" d="100"/>
        </p:scale>
        <p:origin x="2472" y="148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1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179 523 24575,'0'4'0,"-1"0"0,0 0 0,0 0 0,0 0 0,0 0 0,-2 4 0,-3 10 0,-44 134 0,-4 19 0,45-121 0,-4 73 0,3-24 0,-5 16 0,2 137 0,13-38 0,13 544 0,11-567 0,-6-56 0,-1 408 0,-17-462 0,0-79 0,0 3 0,0-1 0,0 1 0,0-1 0,1 1 0,0-1 0,1 7 0,-1-10 0,-1 0 0,1 0 0,-1 0 0,1 0 0,0 0 0,0 0 0,-1 0 0,1 0 0,0 0 0,0 0 0,0 0 0,0-1 0,0 1 0,0 0 0,0-1 0,0 1 0,1-1 0,-1 1 0,0-1 0,0 1 0,0-1 0,1 0 0,-1 0 0,0 1 0,0-1 0,1 0 0,1 0 0,51 3 0,-1 2 0,86 22 0,-11-3 0,381 29-1117,2-32 0,-363-18 1117,-11-1 0,226 31 0,104 38-849,3-21 0,724-15 0,-682-24 3604,-93 0-729,571 0-2026,-933-10 0,0 3 0,91 18 0,129 35 0,146 37-1130,129 25-3393,1698 242-1398,-1952-331 4905,-246-25 879,15 1 78,99-2 1,-162-4 148,1 0 0,0 0 0,-1-1 0,1 0 0,-1 0 0,9-3 0,-13 4-17,0 0 0,1 0 0,-1 0 0,1-1 0,-1 1 0,0 0 0,1-1 0,-1 1 0,0 0 0,1-1 0,-1 1 0,0 0 0,0-1 0,1 1 0,-1-1 1,0 1-1,0 0 0,0-1 0,0 1 0,1-1 0,-1 1 0,0-1 0,0 1 0,0 0 0,0-1 0,0 1 0,0-1 0,0 1 0,0-1 0,0 1 0,0-1 0,0 1 0,-1 0 0,1-1 0,0 1 0,0-1 0,0 1 0,-1-1 0,1 1 0,0 0 0,0-1 1,-1 1-1,1 0 0,0-1 0,-1 1 0,1 0 0,0-1 0,-1 1 0,-20-17 3048,18 15-1957,-1-1-902,0 0 0,0 0 0,0-1 0,0 1 0,1-1 0,0 0 0,-1 0 0,1-1 0,1 1 0,-6-10 0,6 7-78,0 0-1,0 0 1,0 0-1,1 0 1,0 0-1,1-1 1,0-9-1,2-183-183,0-166 0,-33 3 0,-49 12 0,43 208 0,-232-1212 0,261 1302 0,-88-451 0,43 231 0,-4-10 0,54 266 0,0 0 0,1-1 0,1 1 0,1-22 0,-3-36 0,2 70 0,1-1 0,-1 1 0,0 0 0,-1 0 0,1 0 0,-1 0 0,0 0 0,0 0 0,-6-8 0,5 9 0,0 1 0,0 1 0,0-1 0,0 0 0,0 1 0,-1 0 0,1-1 0,-1 1 0,0 1 0,0-1 0,1 0 0,-1 1 0,-8-2 0,-66-13 0,-149-10 0,125 17 0,-967-78 0,391 35-372,-147-7-134,-231 79 506,835-3 0,-220 20 0,4 36 0,129 8 0,15-4 0,-6-20 0,6-24 371,-65 10 136,11-3-507,-459-7 0,675-33 0,-453 11 0,470 0 0,-76 2 0,64-12 0,28 1 0,-1-4 0,-112-17 0,177 12 0,15 3 0,-1 1 0,-25-1 0,-128-11-215,133 11-935,17 1-5676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14:15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371 5 24575,'-32'-2'0,"29"1"0,-1 0 0,0 1 0,0-1 0,0 1 0,1 0 0,-1 0 0,0 1 0,0-1 0,0 1 0,0 0 0,1 0 0,-1 0 0,0 0 0,1 0 0,-4 3 0,-4 3 0,0 1 0,1 0 0,0 1 0,0 0 0,1 0 0,-16 21 0,6-3 0,-25 48 0,-66 148 0,107-216 0,0 2 0,0-1 0,1 0 0,0 0 0,1 1 0,0-1 0,0 10 0,3 62 0,1-25 0,-2-38 0,1 0 0,0 0 0,2 0 0,0 0 0,1 0 0,0-1 0,13 25 0,-1 4 0,-10-24 0,1 0 0,1-1 0,1 0 0,1 0 0,0-1 0,19 22 0,18 19 0,-35-41 0,1-1 0,2 0 0,24 22 0,71 61 0,-107-96 0,0 0 0,0 1 0,-1-1 0,1 1 0,-1-1 0,-1 1 0,1 0 0,1 7 0,12 54 0,-11-45 0,0 1 0,0 0 0,1 0 0,2-1 0,0 0 0,22 40 0,-12-29 0,-1 1 0,13 38 0,19 40 0,-49-111 0,1 0 0,-1-1 0,0 1 0,0 0 0,1-1 0,-1 1 0,0 0 0,1-1 0,-1 1 0,1 0 0,-1-1 0,1 1 0,-1-1 0,1 1 0,-1-1 0,1 1 0,-1-1 0,1 0 0,0 1 0,-1-1 0,1 0 0,0 1 0,-1-1 0,1 0 0,0 0 0,-1 1 0,1-1 0,0 0 0,0 0 0,-1 0 0,1 0 0,0 0 0,-1 0 0,1 0 0,0 0 0,0-1 0,-1 1 0,1 0 0,0 0 0,-1 0 0,1-1 0,0 1 0,0-1 0,3-2 0,-1 0 0,1-1 0,-1 1 0,0-1 0,5-7 0,-1 1 0,19-26 0,-2-2 0,-2 0 0,30-73 0,-37 80 0,5-12 0,-20 43 0,0 0 0,0 0 0,0 0 0,0 0 0,0 0 0,0 0 0,0 0 0,0 0 0,0 0 0,0 1 0,0-1 0,0 0 0,0 0 0,0 0 0,0 0 0,0 0 0,0 0 0,0 0 0,0 0 0,0 0 0,1 0 0,-1 0 0,0 0 0,0 0 0,0 0 0,0 0 0,0 0 0,0 0 0,0 0 0,0 0 0,0 0 0,0 0 0,0 0 0,0 0 0,0 0 0,0 0 0,0 0 0,0 0 0,1 0 0,-1 0 0,0 0 0,0 0 0,0 0 0,0 0 0,0 0 0,0 0 0,0-1 0,0 1 0,1 12 0,-1 16 0,-3 17 0,2-20 0,-1 1 0,-8 38 0,6-54 0,-1 1 0,0-1 0,-1 0 0,0-1 0,0 1 0,-1-1 0,-9 10 0,-11 15 0,-44 66 0,69-99 0,1 1 0,0-1 0,-1 1 0,1-1 0,-1 0 0,1 1 0,-1-1 0,0 0 0,0 0 0,1 0 0,-1 0 0,0-1 0,0 1 0,0-1 0,0 1 0,0-1 0,0 1 0,0-1 0,0 0 0,0 0 0,0 0 0,0 0 0,0 0 0,-2-1 0,-8-1 0,0-1 0,-22-7 0,16 5 0,-168-62 0,135 49 0,38 15 0,1-1 0,0 0 0,0-1 0,0-1 0,0 0 0,-20-15 0,32 22 0,0-1 0,0 0 0,0 0 0,0 0 0,0 1 0,0-1 0,0 0 0,0 0 0,0 0 0,0 1 0,0-1 0,0 0 0,0 0 0,-1 0 0,1 1 0,0-1 0,0 0 0,0 0 0,0 0 0,0 1 0,0-1 0,0 0 0,0 0 0,-1 0 0,1 0 0,0 0 0,0 1 0,0-1 0,0 0 0,-1 0 0,1 0 0,0 0 0,0 0 0,0 0 0,-1 0 0,1 0 0,0 0 0,0 1 0,0-1 0,-1 0 0,1 0 0,0 0 0,0 0 0,0 0 0,-1 0 0,1 0 0,0-1 0,0 1 0,0 0 0,-1 0 0,1 0 0,0 0 0,0 0 0,0 0 0,0 0 0,-1 0 0,1-1 0,7 23 0,-1-12 0,0 0 0,0 0 0,1-1 0,0 1 0,1-1 0,16 15 0,-18-19 0,0-1 0,1 1 0,-1-1 0,1 0 0,0-1 0,0 1 0,1-1 0,-1-1 0,1 0 0,-1 0 0,13 2 0,5-1 0,128 9 0,-148-12 0,0 1 0,-1 0 0,1 0 0,-1 0 0,1 0 0,-1 1 0,0 0 0,1 0 0,7 5 0,-9-5 0,0 0 0,1 0 0,-1 0 0,1 0 0,0-1 0,-1 0 0,1 1 0,0-1 0,0-1 0,0 1 0,0 0 0,0-1 0,5 0 0,-7-1 0,-1 1 0,1-1 0,-1 1 0,0-1 0,1 0 0,-1 0 0,0 0 0,1 0 0,-1 0 0,0 0 0,0 0 0,0 0 0,0 0 0,0 0 0,0-1 0,1-2 0,13-27 0,-10 20 0,26-49 0,18-43 0,12-25 0,-20 44 0,-30 61 165,20-49-1695,-28 61-5296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4:31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9070 1 24575,'-1'12'0,"0"1"0,-1 0 0,-6 19 0,-1 14 0,-3 90 0,8 220 0,6-183 0,-2 766 0,-8-738 0,1-40 0,-22 365 0,18-320 0,-1 4 0,-11-64 0,-8 85 0,11 235 0,21-377 0,-3 113 0,2-199 0,0-1 0,0 0 0,0 1 0,0-1 0,-1 1 0,0-1 0,1 0 0,-1 1 0,0-1 0,0 0 0,0 0 0,0 0 0,-1 1 0,1-1 0,0 0 0,-1-1 0,0 1 0,1 0 0,-1 0 0,0-1 0,0 1 0,0-1 0,-3 2 0,-1 0 0,0-2 0,1 1 0,-1-1 0,0 1 0,-1-2 0,1 1 0,0-1 0,-10 0 0,-294-11 0,-83 0 0,-2113 12 0,2331 8 0,0-1 0,-325-9 0,-848 2 0,973 8 0,-93 0 0,387-10 0,-105 2 0,141 2 0,1 2 0,-52 11 0,-15 12 0,-51 12 0,126-34 0,0-1 0,-58 1 0,38-6 0,-124-4 0,119-4 0,-107-28 0,31 5 0,51 17 0,-89-5 0,116 13 0,-66-15 0,17 3 0,-115-24 0,151 26 0,55 11 0,0 1 0,0 0 0,-32-1 0,33 5 0,12 0 0,-1 1 0,0-1 0,0 0 0,1 0 0,-1-1 0,0 0 0,1 1 0,-1-1 0,0-1 0,1 1 0,-1-1 0,1 0 0,-7-3 0,11 4 0,-1 1 0,1 0 0,0-1 0,-1 1 0,1 0 0,0-1 0,0 1 0,-1-1 0,1 1 0,0 0 0,0-1 0,0 1 0,-1-1 0,1 1 0,0-1 0,0 1 0,0-1 0,0 1 0,0-1 0,0 1 0,0-1 0,0 1 0,0-1 0,0 1 0,0-1 0,1 1 0,-1 0 0,0-2 0,12-11 0,20-7 0,-31 19 0,39-20 0,199-114 0,-219 123 0,0 1 0,0 0 0,1 2 0,1 0 0,0 2 0,0 0 0,0 1 0,37-4 0,-44 7 0,-1 0 0,1-1 0,-1-1 0,0-1 0,0 0 0,0 0 0,20-14 0,-14 13 0,-11 7 0,-9 0 0,0 0 0,0 0 0,0 0 0,0 0 0,0 0 0,0 1 0,0-1 0,1 0 0,-1 0 0,0 0 0,0 0 0,0 1 0,0-1 0,0 0 0,0 0 0,0 0 0,0 1 0,0-1 0,0 0 0,0 0 0,0 0 0,0 0 0,0 1 0,0-1 0,-1 0 0,1 0 0,0 0 0,0 0 0,0 1 0,0-1 0,0 0 0,0 0 0,0 0 0,0 0 0,-1 0 0,1 1 0,0-1 0,0 0 0,0 0 0,0 0 0,-1 0 0,-3 5 0,-1-1 0,-1 1 0,1-1 0,0-1 0,-1 1 0,0-1 0,-8 4 0,-9 5 0,-236 139 0,178-111 0,66-33 0,-1 0 0,0 0 0,-1-2 0,1 0 0,-1-1 0,0 0 0,0-2 0,-26 2 0,35-4 0,-6 1 0,0 0 0,-1 1 0,-24 7 0,36-8 0,0 0 0,0 0 0,0 0 0,0 1 0,0-1 0,1 1 0,-1 0 0,0-1 0,1 1 0,-1 1 0,1-1 0,0 0 0,0 0 0,0 1 0,0-1 0,0 1 0,0 0 0,1-1 0,-1 1 0,1 0 0,0 0 0,0 0 0,-1 3 0,2-4 0,0 0 0,-1 0 0,1 0 0,1 0 0,-1 0 0,0 0 0,0 0 0,1 0 0,-1 0 0,1-1 0,0 1 0,-1 0 0,1 0 0,0 0 0,0-1 0,0 1 0,0 0 0,1-1 0,-1 1 0,0-1 0,1 0 0,-1 1 0,3 1 0,5 4 0,1-1 0,0 0 0,11 5 0,4 3 0,63 60 0,26 5 0,31 15 0,-124-77 0,0 1 0,-2 1 0,0 0 0,-1 2 0,20 29 0,30 33 0,-65-79 0,1-1 0,-1 0 0,1 0 0,0-1 0,0 1 0,0-1 0,4 3 0,-7-5 0,-1 0 0,1 1 0,-1-1 0,1 0 0,-1 0 0,1 0 0,-1 0 0,1 0 0,-1 0 0,1 0 0,-1 0 0,1 0 0,-1 0 0,1 0 0,-1 0 0,1 0 0,-1 0 0,1 0 0,-1 0 0,1 0 0,-1-1 0,1 1 0,-1 0 0,1 0 0,0-1 0,-1 0 0,1 0 0,-1 0 0,0 0 0,1 0 0,-1-1 0,0 1 0,0 0 0,1 0 0,-1 0 0,0 0 0,0 0 0,0 0 0,-1 0 0,1-1 0,0 1 0,0 0 0,-1-2 0,-3-7 0,1 0 0,-2 0 0,1 0 0,-1 1 0,-1-1 0,0 1 0,0 0 0,-13-13 0,7 7 0,-17-27 0,13 14 0,-24-32 0,31 49 0,0 0 0,-1 1 0,0 1 0,0-1 0,-19-12 0,14 12 0,-2-1 0,0 1 0,-22-11 0,3-1 0,30 18 0,1 0 0,0 1 0,-1 0 0,1 0 0,-1 0 0,0 1 0,-9-3 0,2 0-136,0 0-1,1-1 1,0 0-1,0-1 1,0 0-1,1-1 1,0 0-1,0-1 0,-15-16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5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1 606 24575,'15'-20'0,"1"1"0,1 1 0,36-31 0,-27 26 0,103-84 0,-70 60 0,-2-2 0,58-66 0,-38 14 0,-62 79 0,-14 18 0,2 1 0,-1-1 0,0 1 0,1-1 0,0 1 0,-1 0 0,1 0 0,6-5 0,-9 8 0,0 0 0,0 0 0,0 0 0,1 0 0,-1 0 0,0 0 0,0 0 0,0 0 0,0 0 0,0 0 0,0 0 0,0 0 0,0 0 0,1 0 0,-1 0 0,0 0 0,0-1 0,0 1 0,0 0 0,0 0 0,0 0 0,0 0 0,1 1 0,-1-1 0,0 0 0,0 0 0,0 0 0,0 0 0,0 0 0,0 0 0,0 0 0,1 0 0,-1 0 0,0 0 0,0 0 0,0 0 0,0 0 0,0 0 0,0 0 0,0 0 0,0 1 0,0-1 0,0 0 0,1 0 0,-1 0 0,0 0 0,0 0 0,0 0 0,0 0 0,0 0 0,0 1 0,0-1 0,0 0 0,0 0 0,0 0 0,0 0 0,-2 11 0,-7 12 0,0-7 0,1 0 0,-2-1 0,0 0 0,-1-1 0,0 0 0,-1 0 0,-1-2 0,0 1 0,-29 20 0,21-19 0,2 1 0,0 1 0,-18 18 0,16-13 0,-40 28 0,23-19 0,28-21 0,0-1 0,-1 0 0,0-1 0,-19 9 0,22-12 0,-1 0 0,2 1 0,-1 0 0,0 0 0,1 1 0,0 0 0,1 0 0,-1 0 0,1 1 0,0 0 0,1 1 0,-1-1 0,2 1 0,-8 14 0,-4 3 0,14-22 0,0 0 0,-1 0 0,1 0 0,0 0 0,1 0 0,-1 0 0,0 1 0,1-1 0,0 0 0,0 1 0,0-1 0,0 1 0,0 0 0,1-1 0,0 1 0,0 0 0,0-1 0,0 1 0,0 0 0,1-1 0,1 6 0,3 5 0,2-1 0,0 0 0,0-1 0,1 0 0,1 0 0,19 21 0,-23-28 0,1 0 0,0-1 0,0 0 0,0 0 0,0 0 0,11 4 0,16 9 0,77 52 0,-37-21 0,119 57 0,-75-48-1365,-96-46-5461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25:27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1803 24575,'313'15'0,"-115"-3"0,779-3 0,-625-10 0,1808 1 0,-2070-8 0,-15 0 0,13 6 0,106-8 0,-176 8 0,0 1 0,30 2 0,-43-1 0,411 31 0,3-1 0,-408-29 0,5 0 0,0-1 0,0 0 0,0-1 0,25-4 0,-39 5 0,-1-1 0,1 1 0,-1 0 0,0-1 0,1 0 0,-1 1 0,0-1 0,1 0 0,-1 1 0,0-1 0,0 0 0,0 0 0,0 0 0,0 0 0,0 0 0,0 0 0,0-1 0,0 1 0,0 0 0,-1 0 0,1-1 0,0 1 0,-1 0 0,1-1 0,-1 1 0,1 0 0,-1-1 0,0 1 0,0-1 0,0 1 0,0-1 0,0 1 0,0-2 0,-1-5 0,0 0 0,-1 0 0,0 0 0,-6-14 0,1 2 0,-20-109 0,2 8 0,5 35 0,-11-102 0,13 83 0,-55-175 0,10 52 0,55 184 0,-4-59 0,0-7 0,1 20-682,2-180-1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24575,'7'1'0,"0"0"0,1 0 0,-1 1 0,0 0 0,0 0 0,-1 1 0,1 0 0,0 0 0,6 5 0,23 10 0,16 0 0,0-2 0,2-2 0,-1-3 0,2-2 0,-1-2 0,109-1 0,1365-8 0,-890 3 0,-622-1 0,-4 1 0,-1-1 0,0-1 0,12-2 0,-20 3 0,-1 0 0,0-1 0,0 1 0,0-1 0,1 0 0,-1 0 0,0 0 0,0 0 0,0 0 0,0 0 0,0-1 0,-1 1 0,1-1 0,0 1 0,-1-1 0,1 1 0,-1-1 0,1 0 0,-1 0 0,2-3 0,0-3 34,-1 1 0,0 0 0,0 0 0,-1-1 0,0 1 0,-1-1 1,1 0-1,-1 1 0,-2-14 0,-2-6-767,-10-34 0,13 56 493,-4-13-6586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24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59 353 24575,'-2'-1'0,"1"1"0,-1 0 0,1-1 0,-1 0 0,1 1 0,-1-1 0,1 0 0,0 1 0,-1-1 0,1 0 0,0 0 0,0 0 0,0 0 0,-1 0 0,1-1 0,0 1 0,0 0 0,1 0 0,-1-1 0,-1-2 0,-13-29 0,10 9 0,0 0 0,2 1 0,1-1 0,1-1 0,1 1 0,3-28 0,-1-17 0,-2 52-1365,0 2-5461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41:32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24575,'0'42'0,"3"110"0,-1-124 0,1-1 0,2 1 0,11 38 0,-2-29 0,0-1 0,39 66 0,-19-46 0,51 64 0,-64-94 0,2 0 0,1-2 0,1 0 0,37 26 0,68 35 0,218 106 0,-236-134 0,-83-42 0,344 162 0,-271-143 0,185 35 0,-212-54 0,409 73 0,-372-77 0,136-5 0,-62-3 0,69 18 0,-162-14 0,113-5 0,-108-4 0,2296 2 0,-2126-9 0,-48 1 0,624 34 0,-116 1 0,-309-56 0,-192 9 0,215-4 0,142-11 0,-162 4 0,200-14 0,3 32 0,-446 13 0,-141 1 0,1190 14 0,-178 3-687,-757-32 687,-26 1 0,537 8-626,112-2-136,-686-8 711,-38 2 635,169 13 94,-198 3-246,169-18 0,-186-11-432,-93 15 0,86-8 0,434 21 0,-350 5 0,1050-2 0,-1091-14 0,46 1 0,54 16 0,79 2 0,-344-10 0,72-1 0,166 21 0,68 43 0,54 8 0,-221-38 0,-133-27 0,0 2 0,0 1 0,-1 1 0,28 17 0,-41-20 0,0-1 0,0 2 0,-1-1 0,0 1 0,0 0 0,-1 1 0,0 0 0,0 0 0,-1 0 0,7 17 0,3 8 0,19 66 0,-24-65 0,-4-12 0,-1 1 0,-2-1 0,0 1 0,0 24 0,-4 97 0,0 9 0,9-88 0,0 11 0,-9-55 0,11 167 0,-9-170 0,1 1 0,-1-1 0,-2 39 0,0-58 0,0 0 0,0 0 0,0 1 0,0-1 0,0 0 0,0 0 0,0 0 0,0 1 0,0-1 0,0 0 0,0 0 0,0 0 0,0 0 0,0 0 0,-1 1 0,1-1 0,0 0 0,0 0 0,0 0 0,0 0 0,0 0 0,0 1 0,-1-1 0,1 0 0,0 0 0,0 0 0,0 0 0,0 0 0,-1 0 0,1 0 0,0 0 0,0 0 0,0 0 0,0 0 0,-1 0 0,1 0 0,0 0 0,0 0 0,0 0 0,0 0 0,-1 0 0,1 0 0,0 0 0,0 0 0,-12-6 0,-14-18 0,21 18 0,-85-89 0,26 23 0,37 46 0,6 5 0,0-1 0,1 0 0,-17-27 0,30 39 0,0 0 0,0 0 0,-14-14 0,21 25 0,-1 0 0,1 0 0,-1 0 0,1 0 0,-1 0 0,1 1 0,0-1 0,0 0 0,0 0 0,0 0 0,-1 0 0,2 0 0,-1 3 0,0 3 0,1 0 0,0 0 0,1 0 0,0 0 0,0 0 0,0-1 0,7 14 0,29 45 0,-15-28 0,11 20 0,46 55 0,-78-110 0,4 5 0,1 0 0,0-1 0,0 0 0,0 0 0,1-1 0,0 0 0,0 0 0,0-1 0,16 6 0,-9-4 0,-2 1 0,25 15 0,-34-19 0,11 9 0,0-1 0,1-1 0,0 0 0,1-1 0,21 8 0,-36-17 0,-1 1 0,1-1 0,0 1 0,0-1 0,-1 0 0,1 0 0,0 0 0,0 0 0,-1 0 0,1 0 0,0-1 0,0 1 0,-1 0 0,1-1 0,0 1 0,0-1 0,-1 0 0,1 0 0,-1 1 0,1-1 0,-1 0 0,1 0 0,-1-1 0,1 1 0,-1 0 0,0 0 0,0-1 0,0 1 0,2-3 0,2-4 0,-1 0 0,1 0 0,-1-1 0,4-14 0,0 2 0,3-3 0,2 0 0,0 1 0,26-34 0,57-55 0,-96 112 0,9-10 0,-1 0 0,-1 0 0,0-1 0,0 0 0,7-17 0,-14 28 0,0 0 0,0 0 0,0 0 0,0 0 0,0 0 0,-1 1 0,1-1 0,0 0 0,0 0 0,0 0 0,0 0 0,0 0 0,0 0 0,0 0 0,0 0 0,0 0 0,0 0 0,0 0 0,0 0 0,-1 0 0,1 0 0,0 0 0,0 0 0,0 0 0,0 0 0,0 0 0,0 0 0,0 0 0,0 0 0,0-1 0,0 1 0,0 0 0,0 0 0,0 0 0,0 0 0,-1 0 0,1 0 0,0 0 0,0 0 0,0 0 0,0 0 0,0 0 0,0 0 0,0 0 0,0 0 0,0 0 0,0 0 0,0-1 0,0 1 0,0 0 0,0 0 0,0 0 0,0 0 0,0 0 0,0 0 0,0 0 0,0 0 0,0 0 0,0 0 0,0 0 0,0 0 0,0 0 0,0-1 0,-10 7 0,-12 10 0,9-5 0,0 1 0,1 0 0,1 0 0,0 2 0,0-1 0,1 1 0,1 1 0,1 0 0,-10 21 0,14-27 0,-1-1 0,1 0 0,-2 0 0,1-1 0,-1 0 0,-9 10 0,1-2 0,-29 45 0,34-47 0,1 0 0,-2-1 0,1 0 0,-2 0 0,-17 15 0,26-26 0,0 0 0,0 0 0,0 0 0,0 0 0,-1-1 0,1 1 0,0-1 0,-1 1 0,1-1 0,0 0 0,-1 0 0,1 0 0,-1 0 0,1 0 0,0 0 0,-1-1 0,1 1 0,0-1 0,-1 0 0,1 1 0,0-1 0,0 0 0,0-1 0,-3 0 0,-8-6 0,1 0 0,-21-17 0,23 17 0,-43-38 0,-87-98 0,89 89 0,42 43 0,0 0 0,0 0 0,-10-21 0,-8-12 0,2 6 0,-40-81 0,62 113 0,2 5 0,1 3 0,14 23 0,41 47 0,33 47 0,-80-108 0,-1-1 0,1 0 0,1 0 0,0-1 0,19 14 0,13 12 0,-19-16 0,1-1 0,0-1 0,37 20 0,-29-19 0,39 30 0,-67-45 0,-1 0 0,0 0 0,1 0 0,-1-1 0,1 1 0,0-1 0,-1 1 0,1-1 0,0 0 0,0 0 0,4 1 0,-6-3 0,1 1 0,0 0 0,-1-1 0,1 1 0,-1-1 0,1 1 0,-1-1 0,1 0 0,-1 1 0,1-1 0,-1 0 0,0 0 0,1 0 0,-1 0 0,0 0 0,0-1 0,0 1 0,0 0 0,0-1 0,0 1 0,0 0 0,1-3 0,48-78 0,41-58 0,-70 113 0,12-16 0,40-65 0,-69 101 0,4-9 0,2 0 0,-1 0 0,2 1 0,0 1 0,0 0 0,15-13 0,-26 27 0,0-1 0,1 1 0,-1-1 0,1 1 0,-1-1 0,0 1 0,1 0 0,-1-1 0,1 1 0,-1 0 0,1 0 0,-1-1 0,1 1 0,0 0 0,-1 0 0,1 0 0,-1 0 0,1 0 0,-1-1 0,1 1 0,-1 0 0,1 0 0,1 1 0,-3 9 0,-12 20 0,-10 8 0,-2-2 0,-2-1 0,-32 34 0,17-21 0,-9 23 0,40-55 0,1 0 0,-2 0 0,0-1 0,-1-1 0,-26 23 0,-5-4-1365,-1-1-5461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0:53.43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2940 360,'-761'0,"718"2,-47 8,47-4,-54 0,-116 5,144-5,1-2,-1-4,-74-9,-60-27,-137-14,319 48,0-2,-26-7,30 7,0 0,0 1,-34-2,-65-7,-19 11,-130 3,262-2,-1 0,1 1,-1-1,1 1,0-1,-1 1,1 0,0 0,-1 1,1-1,0 1,-3 2,4-2,0 0,0 0,0 0,0 0,1 0,-1 1,1-1,0 1,0-1,-1 1,2 0,-1-1,0 1,1 0,-1 4,-3 21,1-1,2 1,0-1,7 52,-5-77,-1 0,1 0,0 0,-1 0,1 0,0-1,0 1,0 0,1 0,-1-1,0 1,1-1,-1 1,1-1,-1 1,1-1,0 0,-1 0,1 0,0 0,0 0,0 0,0-1,0 1,0-1,4 1,5 1,0-1,0 0,22-2,-17 0,608 10,-266-8,-177-2,401-11,-84 12,-415-10,28 10,35-2,-136 0,0-1,0 0,0-1,-1 0,1-1,-1 0,0 0,0-1,12-10,-1 1,-17 13,0 0,0 0,0-1,-1 0,0 1,1-1,-1 0,0 0,0 0,-1 0,1-1,0 1,1-6,0-4,-1 1,3-22,0-5,14-37,-10 42,9-61,-17 90,-1 1,1 0,-1-1,0 1,0 0,-1 0,0-1,1 1,-1 0,-3-7,3 9,0 0,-1 1,1-1,-1 0,1 1,-1-1,1 1,-1-1,0 1,0 0,0 0,0 0,0 0,0 0,0 0,0 0,0 1,0-1,-1 1,1 0,0-1,-3 1,-28-2,0 1,-59 7,-68 19,19-2,-129-9,0-22,-23-1,-69 25,239-7,-185-11,199-7,-197-45,96 13,190 38,0 2,0 1,-23 2,-28-1,69-1,1 0,0 0,0 0,1 0,-1 0,0 0,0 0,0 0,1 0,-1-1,0 1,0 0,1 0,-1-1,0 1,1 0,-1-1,0 1,0-1,2-2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06T21:01:00.924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0 237,'1'-1,"-1"0,1 0,0 0,0 0,-1 0,1 1,0-1,0 0,0 0,0 1,0-1,0 1,0-1,0 1,0-1,0 1,0 0,0-1,0 1,0 0,2 0,-1-1,102-23,204-20,-283 41,447-9,-315 15,-61-2,1 4,102 19,-16 11,218 37,5-29,-294-41,48 4,465 30,-527-35,-32 1,120-13,-3-31,-69 13,0 1,-72 15,2 2,-1 3,1 1,57-2,912 22,-940-13,397 9,-458-8,0 0,-1 0,1 2,-1-1,0 1,16 6,-24-7,0-1,0 1,0-1,0 1,-1 0,1 0,0 0,-1 0,0 1,1-1,-1 1,0 0,0-1,0 1,-1 0,1 0,-1 0,1 0,-1 0,0 0,0 1,-1-1,1 0,0 1,-1-1,0 0,0 4,-1-2,0 0,0 0,-1 0,1 0,-1-1,0 1,-1-1,1 1,-7 7,5-5,0-1,0 1,-4 11,-1 20,8-31,0 1,0-1,-1 0,0 0,-1 0,1 0,-1-1,-1 1,-6 9,7-13,0 0,0-1,0 0,-1 0,1 0,-1 0,1 0,-1-1,-5 3,-41 7,19-5,-7 4,0-2,-1-1,-73 1,-962-49,365-3,249 37,375 5,-322 0,-283-16,609 11,-285-15,54 0,108 3,-74 12,232 4,-71-14,35 3,4 2,-139-12,96 26,64 1,-60-7,82-1,-11-2,44 7,0 0,0 0,0 0,0 0,0 0,0-1,0 1,0-1,0 0,0 1,0-1,0 0,0 0,0 0,1-1,-1 1,0 0,1-1,-1 1,-1-3,2 2,0 1,1-1,-1 1,1-1,-1 1,1-1,0 0,0 1,0-1,0 0,0 1,0-1,0 1,0-1,0 0,1 1,-1-1,1 1,-1-1,1 1,0-1,0 1,-1-1,1 1,0 0,2-3,5-8,0-1,-1-1,7-16,-5 7,-7 19,-1 0,1 0,0 0,0 1,0-1,1 1,-1-1,1 1,-1 0,1 0,0 0,1 0,-1 0,0 1,1-1,4-1,31-16,1 3,1 1,0 2,1 1,0 3,73-9,219-2,421 45,-499-11,-214-9,79 16,-38-4,35 0,1-6,1-4,205-18,-134-21,-66 8,-59 18,70 0,-104 7,99-12,-4 0,243 10,-195 3,-125 2,0 2,75 17,7 1,129 6,290-14,-372-17,4-7,-134 6,-30 3,0-2,21-3,-30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37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24575,'27'0'0,"-12"-1"0,0 1 0,0 1 0,1 0 0,-1 1 0,29 7 0,-29-5 0,0 0 0,1-2 0,0 0 0,15 1 0,-11-2 0,-1 1 0,19 4 0,4 3 0,1-2 0,65 2 0,87-9 0,-83-2 0,474 2 0,-860 1 0,-294-2 0,513-3 0,-80-16 0,94 11 0,-1 3 0,0 1 0,0 2 0,-61 4 0,80 2-273,-35 10 0,46-10-546,-57 15-6007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40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24575,'3692'0'-1365,"-3681"0"-5461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6T21:04:52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22 24575,'6'81'0,"0"4"0,-6 33 0,0-117 0,0 0 0,0 1 0,0-1 0,0 0 0,0 0 0,1 0 0,-1 1 0,0-1 0,1 0 0,-1 0 0,0 0 0,1 0 0,0 0 0,-1 0 0,1 0 0,0 0 0,-1 0 0,1 0 0,0 0 0,0-1 0,0 1 0,0 0 0,0 0 0,1 0 0,0 0 0,1 0 0,0 0 0,-1 0 0,1-1 0,0 1 0,-1-1 0,1 1 0,0-1 0,0 0 0,3-1 0,7 0 0,0-1 0,0-1 0,16-5 0,-29 8 0,45-12 0,0 3 0,49-4 0,9-2 0,-45 4 0,1 3 0,91-2 0,-16 10 0,77 1 0,55 19 0,-132-5 0,137-2 0,315-14 0,-326 1 0,-258 0 0,0 0 0,1 0 0,-1 0 0,0 0 0,0-1 0,0 1 0,0-1 0,0 1 0,0-1 0,0 0 0,0 0 0,0 0 0,0 0 0,0 0 0,-1 0 0,1-1 0,0 1 0,-1-1 0,1 1 0,-1-1 0,0 1 0,1-1 0,-1 0 0,0 0 0,0 1 0,1-3 0,1-5 0,0 0 0,0 0 0,-1 0 0,-1 0 0,1-9 0,7-27 0,9-6 0,8-28 0,-56 133 0,-29 105 0,56-137 0,-1 4 0,3-25 0,1 0 0,-1 0 0,1 0 0,-1-1 0,1 1 0,-1 0 0,0 0 0,1 0 0,-1 0 0,0-1 0,1 1 0,-1 0 0,0-1 0,0 1 0,0-1 0,0 1 0,0-1 0,0 1 0,0-1 0,0 0 0,0 1 0,-2-1 0,-13 3 0,0-2 0,-1 0 0,1 0 0,-25-4 0,-66-14 0,71 10 0,0 1 0,-53-1 0,-93-4 0,-3 0 0,-8-1 0,-52 21 0,152-5 0,43-4 0,-63 11 0,27-2 0,0-4 0,-109-6 0,63-1 0,-301 2 0,419 1 0,0 0 0,-1 2 0,-21 5 0,25-5 0,-1 0 0,1-1 0,-1 0 0,0-1 0,0 0 0,-14-2 0,25 1 0,-1 0 0,1 0 0,0 0 0,0-1 0,0 1 0,0 0 0,0-1 0,0 1 0,0-1 0,0 1 0,0-1 0,0 1 0,0-1 0,0 0 0,0 0 0,0 1 0,1-1 0,-1 0 0,0 0 0,0 0 0,1 0 0,-1 0 0,0-2 0,0 0 0,0 1 0,0-1 0,1 0 0,-1 0 0,1 0 0,0 1 0,0-1 0,0 0 0,1-4 0,1-5 0,1 0 0,0 0 0,7-16 0,-5 16 0,-2 0 0,1 0 0,-1 0 0,-1 0 0,0 0 0,-1-1 0,0 1 0,-2-15 0,1-20-1365,0 37-5461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2/6/2023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2/6/2023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47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name.cgi?name=CVE-2014-627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6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0.png"/><Relationship Id="rId4" Type="http://schemas.openxmlformats.org/officeDocument/2006/relationships/customXml" Target="../ink/ink7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1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33.png"/><Relationship Id="rId4" Type="http://schemas.openxmlformats.org/officeDocument/2006/relationships/customXml" Target="../ink/ink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17.xml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1840" y="1752600"/>
            <a:ext cx="10896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476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Computer Security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3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284316" y="2975873"/>
            <a:ext cx="66344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8: Shellshock Attack (Part 1)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753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https://www.cs.montana.edu/pearsall/classes/spring2023/476/main.html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89CCD5-4733-22C7-4FB7-F770B1F59CBB}"/>
              </a:ext>
            </a:extLst>
          </p:cNvPr>
          <p:cNvSpPr txBox="1"/>
          <p:nvPr/>
        </p:nvSpPr>
        <p:spPr>
          <a:xfrm>
            <a:off x="6601556" y="648645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695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also define the shell function as an </a:t>
            </a:r>
            <a:r>
              <a:rPr lang="en-US" b="1" dirty="0"/>
              <a:t>environment variable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73B99D-8B34-48D5-93C8-06857046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520367"/>
            <a:ext cx="11410950" cy="2124075"/>
          </a:xfrm>
          <a:prstGeom prst="rect">
            <a:avLst/>
          </a:prstGeom>
          <a:ln w="38100">
            <a:solidFill>
              <a:srgbClr val="151414"/>
            </a:solidFill>
          </a:ln>
        </p:spPr>
      </p:pic>
    </p:spTree>
    <p:extLst>
      <p:ext uri="{BB962C8B-B14F-4D97-AF65-F5344CB8AC3E}">
        <p14:creationId xmlns:p14="http://schemas.microsoft.com/office/powerpoint/2010/main" val="151300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199AC7-AAD3-E0CD-5266-E635F0BD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11"/>
            <a:ext cx="12192000" cy="6291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76200" y="13716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14966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B562F-F264-3DFE-9B23-3A3A7407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9"/>
          <a:stretch/>
        </p:blipFill>
        <p:spPr>
          <a:xfrm>
            <a:off x="152400" y="381000"/>
            <a:ext cx="7924800" cy="4791075"/>
          </a:xfrm>
          <a:prstGeom prst="rect">
            <a:avLst/>
          </a:prstGeom>
          <a:ln w="28575">
            <a:solidFill>
              <a:srgbClr val="151414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5666925" y="16764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6324600" y="1834254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8CFD-E010-B6EB-1466-0574956DF964}"/>
              </a:ext>
            </a:extLst>
          </p:cNvPr>
          <p:cNvSpPr txBox="1"/>
          <p:nvPr/>
        </p:nvSpPr>
        <p:spPr>
          <a:xfrm>
            <a:off x="4550919" y="218712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C0337-1894-5096-F5AB-15704BFA8A02}"/>
              </a:ext>
            </a:extLst>
          </p:cNvPr>
          <p:cNvSpPr txBox="1"/>
          <p:nvPr/>
        </p:nvSpPr>
        <p:spPr>
          <a:xfrm>
            <a:off x="5257800" y="275364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3657600" y="419950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3429000" y="480060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8305799" y="27645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8305799" y="39624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</p:spTree>
    <p:extLst>
      <p:ext uri="{BB962C8B-B14F-4D97-AF65-F5344CB8AC3E}">
        <p14:creationId xmlns:p14="http://schemas.microsoft.com/office/powerpoint/2010/main" val="290432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3EC927-FE9B-32FD-53D0-7AD58608A5ED}"/>
              </a:ext>
            </a:extLst>
          </p:cNvPr>
          <p:cNvSpPr txBox="1"/>
          <p:nvPr/>
        </p:nvSpPr>
        <p:spPr>
          <a:xfrm>
            <a:off x="8366760" y="152400"/>
            <a:ext cx="3733800" cy="9144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Shell functions can be passed from process to process as environment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CB562F-F264-3DFE-9B23-3A3A74075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99"/>
          <a:stretch/>
        </p:blipFill>
        <p:spPr>
          <a:xfrm>
            <a:off x="152400" y="381000"/>
            <a:ext cx="7924800" cy="4791075"/>
          </a:xfrm>
          <a:prstGeom prst="rect">
            <a:avLst/>
          </a:prstGeom>
          <a:ln w="28575">
            <a:solidFill>
              <a:srgbClr val="151414"/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40BF7EB-76A9-DCAC-FA82-F6863AACFF0F}"/>
              </a:ext>
            </a:extLst>
          </p:cNvPr>
          <p:cNvSpPr/>
          <p:nvPr/>
        </p:nvSpPr>
        <p:spPr>
          <a:xfrm rot="5400000">
            <a:off x="5666925" y="1676400"/>
            <a:ext cx="4572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97E2A-6A37-0FAA-1DAF-8B414D713F60}"/>
              </a:ext>
            </a:extLst>
          </p:cNvPr>
          <p:cNvSpPr txBox="1"/>
          <p:nvPr/>
        </p:nvSpPr>
        <p:spPr>
          <a:xfrm>
            <a:off x="6324600" y="1834254"/>
            <a:ext cx="3108543" cy="369332"/>
          </a:xfrm>
          <a:prstGeom prst="rect">
            <a:avLst/>
          </a:prstGeom>
          <a:solidFill>
            <a:schemeClr val="bg1"/>
          </a:solidFill>
          <a:ln>
            <a:solidFill>
              <a:srgbClr val="15141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(Starts a new bash instance)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88CFD-E010-B6EB-1466-0574956DF964}"/>
              </a:ext>
            </a:extLst>
          </p:cNvPr>
          <p:cNvSpPr txBox="1"/>
          <p:nvPr/>
        </p:nvSpPr>
        <p:spPr>
          <a:xfrm>
            <a:off x="4550919" y="218712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C0337-1894-5096-F5AB-15704BFA8A02}"/>
              </a:ext>
            </a:extLst>
          </p:cNvPr>
          <p:cNvSpPr txBox="1"/>
          <p:nvPr/>
        </p:nvSpPr>
        <p:spPr>
          <a:xfrm>
            <a:off x="5257800" y="2753644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9B461-17C1-FA09-C2F5-1E324334389F}"/>
              </a:ext>
            </a:extLst>
          </p:cNvPr>
          <p:cNvSpPr txBox="1"/>
          <p:nvPr/>
        </p:nvSpPr>
        <p:spPr>
          <a:xfrm>
            <a:off x="3657600" y="4199508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E7DFF-E31A-5FA9-24DA-B957D67430AE}"/>
              </a:ext>
            </a:extLst>
          </p:cNvPr>
          <p:cNvSpPr txBox="1"/>
          <p:nvPr/>
        </p:nvSpPr>
        <p:spPr>
          <a:xfrm>
            <a:off x="3429000" y="4800600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D63F5C-758A-03FB-ECB1-04CFE4DDAC9B}"/>
              </a:ext>
            </a:extLst>
          </p:cNvPr>
          <p:cNvSpPr txBox="1"/>
          <p:nvPr/>
        </p:nvSpPr>
        <p:spPr>
          <a:xfrm>
            <a:off x="8305799" y="27645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parent process, we defined the foo function as an environment variable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E2040-5A61-95DD-FCE7-69EF419DA23C}"/>
              </a:ext>
            </a:extLst>
          </p:cNvPr>
          <p:cNvSpPr txBox="1"/>
          <p:nvPr/>
        </p:nvSpPr>
        <p:spPr>
          <a:xfrm>
            <a:off x="8305799" y="3962400"/>
            <a:ext cx="3733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child process, it became a shell function (no longer an env var!)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99D34B-3783-44BE-E83F-BB8B4B72A513}"/>
              </a:ext>
            </a:extLst>
          </p:cNvPr>
          <p:cNvSpPr txBox="1"/>
          <p:nvPr/>
        </p:nvSpPr>
        <p:spPr>
          <a:xfrm>
            <a:off x="261054" y="5496168"/>
            <a:ext cx="9993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Important</a:t>
            </a:r>
            <a:r>
              <a:rPr lang="en-US" sz="2400" dirty="0"/>
              <a:t>: Shell will parse </a:t>
            </a:r>
            <a:r>
              <a:rPr lang="en-US" sz="2400" u="sng" dirty="0"/>
              <a:t>environment variables</a:t>
            </a:r>
            <a:r>
              <a:rPr lang="en-US" sz="2400" dirty="0"/>
              <a:t>, and if it finds a valid function definition, it will be converted to a </a:t>
            </a:r>
            <a:r>
              <a:rPr lang="en-US" sz="2400" u="sng" dirty="0"/>
              <a:t>shell function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130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DE0F6D-ACF6-C9F3-C3BC-C2BA5EC96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12192000" cy="4089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3FCC1-45A8-EB30-A92C-82DDB11EA085}"/>
              </a:ext>
            </a:extLst>
          </p:cNvPr>
          <p:cNvSpPr txBox="1"/>
          <p:nvPr/>
        </p:nvSpPr>
        <p:spPr>
          <a:xfrm>
            <a:off x="533400" y="5622095"/>
            <a:ext cx="1068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was classified as being an extremely critical big. </a:t>
            </a:r>
            <a:r>
              <a:rPr lang="en-US" b="1" dirty="0"/>
              <a:t>Low</a:t>
            </a:r>
            <a:r>
              <a:rPr lang="en-US" dirty="0"/>
              <a:t> complexity and </a:t>
            </a:r>
            <a:r>
              <a:rPr lang="en-US" b="1" dirty="0"/>
              <a:t>high</a:t>
            </a:r>
            <a:r>
              <a:rPr lang="en-US" dirty="0"/>
              <a:t> potential damage</a:t>
            </a:r>
          </a:p>
        </p:txBody>
      </p:sp>
    </p:spTree>
    <p:extLst>
      <p:ext uri="{BB962C8B-B14F-4D97-AF65-F5344CB8AC3E}">
        <p14:creationId xmlns:p14="http://schemas.microsoft.com/office/powerpoint/2010/main" val="307216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2316-E626-6478-0D2A-F4B0406B8365}"/>
              </a:ext>
            </a:extLst>
          </p:cNvPr>
          <p:cNvSpPr txBox="1"/>
          <p:nvPr/>
        </p:nvSpPr>
        <p:spPr>
          <a:xfrm>
            <a:off x="228600" y="228600"/>
            <a:ext cx="945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The                                     Vulnerability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E5137-E8B0-1AEA-2FDE-078B6F3ED8B1}"/>
              </a:ext>
            </a:extLst>
          </p:cNvPr>
          <p:cNvSpPr/>
          <p:nvPr/>
        </p:nvSpPr>
        <p:spPr>
          <a:xfrm>
            <a:off x="1828800" y="120878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FF00"/>
                </a:solidFill>
              </a:rPr>
              <a:t>Shellshock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8D913F-8250-A7A1-7C5B-3AE3827BEB8C}"/>
              </a:ext>
            </a:extLst>
          </p:cNvPr>
          <p:cNvSpPr txBox="1"/>
          <p:nvPr/>
        </p:nvSpPr>
        <p:spPr>
          <a:xfrm>
            <a:off x="274528" y="1044208"/>
            <a:ext cx="3108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(aka shellshock, </a:t>
            </a:r>
            <a:r>
              <a:rPr lang="en-US" sz="1400" i="1" dirty="0" err="1"/>
              <a:t>bashbug</a:t>
            </a:r>
            <a:r>
              <a:rPr lang="en-US" sz="1400" i="1" dirty="0"/>
              <a:t>, </a:t>
            </a:r>
            <a:r>
              <a:rPr lang="en-US" sz="1400" i="1" dirty="0" err="1"/>
              <a:t>bashdoor</a:t>
            </a:r>
            <a:r>
              <a:rPr lang="en-US" sz="1400" i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4B851-17A1-53CA-7E99-5EB2A60D7D82}"/>
              </a:ext>
            </a:extLst>
          </p:cNvPr>
          <p:cNvSpPr txBox="1"/>
          <p:nvPr/>
        </p:nvSpPr>
        <p:spPr>
          <a:xfrm>
            <a:off x="304800" y="1676400"/>
            <a:ext cx="10668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Disclosed Sept 24</a:t>
            </a:r>
            <a:r>
              <a:rPr lang="en-US" sz="2400" baseline="30000" dirty="0"/>
              <a:t>th</a:t>
            </a:r>
            <a:r>
              <a:rPr lang="en-US" sz="2400" dirty="0"/>
              <a:t>,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vulnerability exploited a mistake made by bash when it converts </a:t>
            </a:r>
            <a:r>
              <a:rPr lang="en-US" sz="2400" i="1" dirty="0"/>
              <a:t>env. vars.</a:t>
            </a:r>
            <a:r>
              <a:rPr lang="en-US" sz="2400" dirty="0"/>
              <a:t> to </a:t>
            </a:r>
            <a:r>
              <a:rPr lang="en-US" sz="2400" i="1" dirty="0"/>
              <a:t>function </a:t>
            </a:r>
            <a:r>
              <a:rPr lang="en-US" sz="2400" i="1" dirty="0" err="1"/>
              <a:t>defs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Additional bugs were found in bash source code after disclosure of shellshock</a:t>
            </a: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bug has existed in bash source code since August of 1989</a:t>
            </a:r>
            <a:endParaRPr lang="en-US" sz="2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405FBF-5FD1-9261-3E8D-9F7C16899E74}"/>
              </a:ext>
            </a:extLst>
          </p:cNvPr>
          <p:cNvSpPr/>
          <p:nvPr/>
        </p:nvSpPr>
        <p:spPr>
          <a:xfrm>
            <a:off x="533400" y="5562600"/>
            <a:ext cx="10744200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CVE-2014-6271: </a:t>
            </a:r>
            <a:r>
              <a:rPr lang="en-US" dirty="0">
                <a:hlinkClick r:id="rId3"/>
              </a:rPr>
              <a:t>https://cve.mitre.org/cgi-bin/cvename.cgi?name=CVE-2014-6271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5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904"/>
          <a:stretch/>
        </p:blipFill>
        <p:spPr>
          <a:xfrm>
            <a:off x="152400" y="914400"/>
            <a:ext cx="11694930" cy="91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BDE072-FFFD-5474-0D69-2504269A1808}"/>
              </a:ext>
            </a:extLst>
          </p:cNvPr>
          <p:cNvSpPr txBox="1"/>
          <p:nvPr/>
        </p:nvSpPr>
        <p:spPr>
          <a:xfrm>
            <a:off x="381000" y="2374483"/>
            <a:ext cx="922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define a new environment variable that has a valid function definition, but we tack on an </a:t>
            </a:r>
            <a:r>
              <a:rPr lang="en-US" sz="2400" dirty="0">
                <a:solidFill>
                  <a:srgbClr val="FF0000"/>
                </a:solidFill>
              </a:rPr>
              <a:t>extra command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‘EVILLLL’</a:t>
            </a:r>
            <a:r>
              <a:rPr lang="en-US" sz="2400" dirty="0"/>
              <a:t>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F828C67-9A26-ED92-4E9C-C8FF2271C824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F45E3-4606-0CDC-11A4-78A14A1C93D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21BF325-2F7A-5B7E-832B-1D870AB737AE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E8658-6410-FD5C-1B47-636EBCFACBE3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</p:spTree>
    <p:extLst>
      <p:ext uri="{BB962C8B-B14F-4D97-AF65-F5344CB8AC3E}">
        <p14:creationId xmlns:p14="http://schemas.microsoft.com/office/powerpoint/2010/main" val="179581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014"/>
          <a:stretch/>
        </p:blipFill>
        <p:spPr>
          <a:xfrm>
            <a:off x="152400" y="914400"/>
            <a:ext cx="11694930" cy="1447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C9ED406D-0722-412F-4CB9-89ABCB2F55F7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F35F47-2DDC-7E09-1769-41CD0499E80A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5F57793-9775-FD55-2F69-5F4AE20F0E5C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F4C48A-7680-2C53-7819-A268D24D3A68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78357-6577-456D-244A-D31C4F09ACC7}"/>
              </a:ext>
            </a:extLst>
          </p:cNvPr>
          <p:cNvSpPr txBox="1"/>
          <p:nvPr/>
        </p:nvSpPr>
        <p:spPr>
          <a:xfrm>
            <a:off x="609600" y="2819400"/>
            <a:ext cx="1060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export it, and then create a new bash instance (aka a new child process)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9260A-153C-E079-47DD-CADF9E266331}"/>
              </a:ext>
            </a:extLst>
          </p:cNvPr>
          <p:cNvSpPr txBox="1"/>
          <p:nvPr/>
        </p:nvSpPr>
        <p:spPr>
          <a:xfrm>
            <a:off x="1555836" y="3581400"/>
            <a:ext cx="943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</a:t>
            </a:r>
            <a:r>
              <a:rPr lang="en-US" sz="2400" i="1" dirty="0"/>
              <a:t>Remember</a:t>
            </a:r>
            <a:r>
              <a:rPr lang="en-US" sz="2400" dirty="0"/>
              <a:t>: environment variables get inherited by a child process)</a:t>
            </a:r>
          </a:p>
        </p:txBody>
      </p:sp>
    </p:spTree>
    <p:extLst>
      <p:ext uri="{BB962C8B-B14F-4D97-AF65-F5344CB8AC3E}">
        <p14:creationId xmlns:p14="http://schemas.microsoft.com/office/powerpoint/2010/main" val="2334516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92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</p:spTree>
    <p:extLst>
      <p:ext uri="{BB962C8B-B14F-4D97-AF65-F5344CB8AC3E}">
        <p14:creationId xmlns:p14="http://schemas.microsoft.com/office/powerpoint/2010/main" val="173540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83C1CE8-F28D-687F-EBCD-D7146ED40853}"/>
              </a:ext>
            </a:extLst>
          </p:cNvPr>
          <p:cNvSpPr txBox="1"/>
          <p:nvPr/>
        </p:nvSpPr>
        <p:spPr>
          <a:xfrm>
            <a:off x="457200" y="5181600"/>
            <a:ext cx="1097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!!!! Our extra command we tacked on earlier gets executed by bash!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D3C40-BE4A-64FD-304F-8C0B5D959B7A}"/>
              </a:ext>
            </a:extLst>
          </p:cNvPr>
          <p:cNvSpPr txBox="1"/>
          <p:nvPr/>
        </p:nvSpPr>
        <p:spPr>
          <a:xfrm>
            <a:off x="2743200" y="5803365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Additionally,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en-US" sz="2800" dirty="0"/>
              <a:t> is now a function</a:t>
            </a:r>
          </a:p>
        </p:txBody>
      </p:sp>
    </p:spTree>
    <p:extLst>
      <p:ext uri="{BB962C8B-B14F-4D97-AF65-F5344CB8AC3E}">
        <p14:creationId xmlns:p14="http://schemas.microsoft.com/office/powerpoint/2010/main" val="369402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CC3BD-0032-36D1-C3E7-1F35A74A796F}"/>
              </a:ext>
            </a:extLst>
          </p:cNvPr>
          <p:cNvSpPr txBox="1"/>
          <p:nvPr/>
        </p:nvSpPr>
        <p:spPr>
          <a:xfrm>
            <a:off x="0" y="1398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Announcements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DC3A7-9C1D-C1E9-10EE-D517A2791FC2}"/>
              </a:ext>
            </a:extLst>
          </p:cNvPr>
          <p:cNvSpPr txBox="1"/>
          <p:nvPr/>
        </p:nvSpPr>
        <p:spPr>
          <a:xfrm>
            <a:off x="1447800" y="2362200"/>
            <a:ext cx="756168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Lab 1 (Set-UID) due on </a:t>
            </a:r>
            <a:r>
              <a:rPr lang="en-US" sz="3200" b="1" dirty="0"/>
              <a:t>Sunday</a:t>
            </a:r>
            <a:r>
              <a:rPr lang="en-US" sz="3200" dirty="0"/>
              <a:t> 2/12</a:t>
            </a:r>
          </a:p>
          <a:p>
            <a:endParaRPr lang="en-US" sz="3200" dirty="0"/>
          </a:p>
          <a:p>
            <a:r>
              <a:rPr lang="en-US" sz="3200" dirty="0"/>
              <a:t>Lab 2 (Shellshock) due on </a:t>
            </a:r>
            <a:r>
              <a:rPr lang="en-US" sz="3200" b="1" dirty="0"/>
              <a:t>Sunday</a:t>
            </a:r>
            <a:r>
              <a:rPr lang="en-US" sz="3200" dirty="0"/>
              <a:t> 2/19 </a:t>
            </a:r>
          </a:p>
          <a:p>
            <a:endParaRPr lang="en-US" sz="3200" dirty="0"/>
          </a:p>
          <a:p>
            <a:r>
              <a:rPr lang="en-US" sz="3200" dirty="0"/>
              <a:t>Learn about Gianforte Hall tomorrow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559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99729-5EE2-193D-7B51-F5596B86AD20}"/>
              </a:ext>
            </a:extLst>
          </p:cNvPr>
          <p:cNvSpPr txBox="1"/>
          <p:nvPr/>
        </p:nvSpPr>
        <p:spPr>
          <a:xfrm>
            <a:off x="76200" y="1373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Shellshock Vulnerability Demo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D9BF67-DFDB-FA05-2750-335722FF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11694930" cy="41382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D3558F-61E4-B055-14DF-FC9BC67062DC}"/>
              </a:ext>
            </a:extLst>
          </p:cNvPr>
          <p:cNvSpPr/>
          <p:nvPr/>
        </p:nvSpPr>
        <p:spPr>
          <a:xfrm rot="16200000">
            <a:off x="9747458" y="-684766"/>
            <a:ext cx="393283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23734-4D81-AC66-B38E-BD9413677D8F}"/>
              </a:ext>
            </a:extLst>
          </p:cNvPr>
          <p:cNvSpPr txBox="1"/>
          <p:nvPr/>
        </p:nvSpPr>
        <p:spPr>
          <a:xfrm>
            <a:off x="8845452" y="9473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 command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382D1D4-85B6-155A-A2DE-6FF4C5B227EB}"/>
              </a:ext>
            </a:extLst>
          </p:cNvPr>
          <p:cNvSpPr/>
          <p:nvPr/>
        </p:nvSpPr>
        <p:spPr>
          <a:xfrm rot="16200000">
            <a:off x="6017247" y="-1595579"/>
            <a:ext cx="462308" cy="441960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4A83E-4BD4-9919-4B07-51AF96BD3116}"/>
              </a:ext>
            </a:extLst>
          </p:cNvPr>
          <p:cNvSpPr txBox="1"/>
          <p:nvPr/>
        </p:nvSpPr>
        <p:spPr>
          <a:xfrm>
            <a:off x="5486400" y="100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 function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14:cNvPr>
              <p14:cNvContentPartPr/>
              <p14:nvPr/>
            </p14:nvContentPartPr>
            <p14:xfrm>
              <a:off x="177560" y="2389073"/>
              <a:ext cx="1063440" cy="202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64992D-105A-25D1-F7A7-EF39C1A6A3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60" y="2281073"/>
                <a:ext cx="1171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14:cNvPr>
              <p14:cNvContentPartPr/>
              <p14:nvPr/>
            </p14:nvContentPartPr>
            <p14:xfrm>
              <a:off x="8847440" y="960233"/>
              <a:ext cx="2198160" cy="22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479168-0109-925D-B5E2-21D2E994D7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93440" y="852233"/>
                <a:ext cx="2305800" cy="437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7E4D66-3E6C-0CA1-107C-5201804022ED}"/>
              </a:ext>
            </a:extLst>
          </p:cNvPr>
          <p:cNvSpPr txBox="1"/>
          <p:nvPr/>
        </p:nvSpPr>
        <p:spPr>
          <a:xfrm>
            <a:off x="304800" y="5278135"/>
            <a:ext cx="10816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Due to a parsing bug when processing env. variables, bash </a:t>
            </a:r>
            <a:r>
              <a:rPr lang="en-US" sz="2800" b="1" dirty="0"/>
              <a:t>executes trailing commands </a:t>
            </a:r>
            <a:r>
              <a:rPr lang="en-US" sz="2800" dirty="0"/>
              <a:t>in env. variables</a:t>
            </a:r>
          </a:p>
        </p:txBody>
      </p:sp>
      <p:pic>
        <p:nvPicPr>
          <p:cNvPr id="2050" name="Picture 2" descr="The Evil Patrick Meme Is the Newest 'SpongeBob' Meme">
            <a:extLst>
              <a:ext uri="{FF2B5EF4-FFF2-40B4-BE49-F238E27FC236}">
                <a16:creationId xmlns:a16="http://schemas.microsoft.com/office/drawing/2014/main" id="{CF798B4F-6A0A-8069-6B49-1B41697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278135"/>
            <a:ext cx="1054005" cy="10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8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40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567F5-71E9-7205-13BB-3A79D128DB28}"/>
              </a:ext>
            </a:extLst>
          </p:cNvPr>
          <p:cNvSpPr txBox="1"/>
          <p:nvPr/>
        </p:nvSpPr>
        <p:spPr>
          <a:xfrm>
            <a:off x="1905000" y="685800"/>
            <a:ext cx="749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bug starts in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variables.c</a:t>
            </a:r>
            <a:r>
              <a:rPr lang="en-US" dirty="0"/>
              <a:t> file in the bash source code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1FCFF-473C-EE01-6C71-ADEE6992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53" y="1295400"/>
            <a:ext cx="8562268" cy="44734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14:cNvPr>
              <p14:cNvContentPartPr/>
              <p14:nvPr/>
            </p14:nvContentPartPr>
            <p14:xfrm>
              <a:off x="5756480" y="1527593"/>
              <a:ext cx="527400" cy="2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14A701-1582-E126-7E8D-F11C3AEC8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7480" y="1518593"/>
                <a:ext cx="54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14:cNvPr>
              <p14:cNvContentPartPr/>
              <p14:nvPr/>
            </p14:nvContentPartPr>
            <p14:xfrm>
              <a:off x="2201120" y="1807313"/>
              <a:ext cx="13334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DC7034-C77B-7076-CC45-D0CD4BFC88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2120" y="1798313"/>
                <a:ext cx="1351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14:cNvPr>
              <p14:cNvContentPartPr/>
              <p14:nvPr/>
            </p14:nvContentPartPr>
            <p14:xfrm>
              <a:off x="4181120" y="4157393"/>
              <a:ext cx="966960" cy="122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D3ED51-EA01-73C7-7A27-0DCAE47225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2120" y="4148393"/>
                <a:ext cx="984600" cy="13968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FEBE7FF-89DB-EACA-00A3-C3A39BD5574B}"/>
              </a:ext>
            </a:extLst>
          </p:cNvPr>
          <p:cNvSpPr txBox="1"/>
          <p:nvPr/>
        </p:nvSpPr>
        <p:spPr>
          <a:xfrm>
            <a:off x="762000" y="5943600"/>
            <a:ext cx="109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first four characters of the environment variable are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“, then parse and execute the command(s)</a:t>
            </a:r>
          </a:p>
        </p:txBody>
      </p:sp>
    </p:spTree>
    <p:extLst>
      <p:ext uri="{BB962C8B-B14F-4D97-AF65-F5344CB8AC3E}">
        <p14:creationId xmlns:p14="http://schemas.microsoft.com/office/powerpoint/2010/main" val="38425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</p:spTree>
    <p:extLst>
      <p:ext uri="{BB962C8B-B14F-4D97-AF65-F5344CB8AC3E}">
        <p14:creationId xmlns:p14="http://schemas.microsoft.com/office/powerpoint/2010/main" val="2141732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E96F38-D92F-CEC7-6C57-F0E12EF67C52}"/>
              </a:ext>
            </a:extLst>
          </p:cNvPr>
          <p:cNvSpPr txBox="1"/>
          <p:nvPr/>
        </p:nvSpPr>
        <p:spPr>
          <a:xfrm>
            <a:off x="1130300" y="4114800"/>
            <a:ext cx="6904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the string contains a shell command (echo, rm, touch), then……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93BB9F-78DE-435C-0220-22D3E80A3DEF}"/>
              </a:ext>
            </a:extLst>
          </p:cNvPr>
          <p:cNvSpPr txBox="1"/>
          <p:nvPr/>
        </p:nvSpPr>
        <p:spPr>
          <a:xfrm>
            <a:off x="7924800" y="4022467"/>
            <a:ext cx="194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Execute it!!!</a:t>
            </a:r>
          </a:p>
        </p:txBody>
      </p:sp>
      <p:pic>
        <p:nvPicPr>
          <p:cNvPr id="3074" name="Picture 2" descr="Elmo Fire GIFs | Tenor">
            <a:extLst>
              <a:ext uri="{FF2B5EF4-FFF2-40B4-BE49-F238E27FC236}">
                <a16:creationId xmlns:a16="http://schemas.microsoft.com/office/drawing/2014/main" id="{8DDE9547-4A14-36BA-773C-9C3EAEBC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713470"/>
            <a:ext cx="2209800" cy="150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4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AB72-D456-262A-5DD0-92F8DD1EE562}"/>
              </a:ext>
            </a:extLst>
          </p:cNvPr>
          <p:cNvSpPr txBox="1"/>
          <p:nvPr/>
        </p:nvSpPr>
        <p:spPr>
          <a:xfrm>
            <a:off x="1066800" y="952914"/>
            <a:ext cx="906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bash </a:t>
            </a:r>
            <a:r>
              <a:rPr lang="en-US" sz="2400" i="1" dirty="0"/>
              <a:t>thinks</a:t>
            </a:r>
            <a:r>
              <a:rPr lang="en-US" sz="2400" dirty="0"/>
              <a:t> it finds an exported function, then it calls the 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parse_and_execute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2400" dirty="0"/>
              <a:t>to parse the function definition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7E2E93-6E77-9AE0-C694-DC39E944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828800"/>
            <a:ext cx="8305800" cy="1881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3C53C-A75F-9092-C2C7-5D7B3F8DC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085859"/>
            <a:ext cx="2297434" cy="2010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84E399-E37A-095A-626F-257D9F4DF477}"/>
              </a:ext>
            </a:extLst>
          </p:cNvPr>
          <p:cNvSpPr txBox="1"/>
          <p:nvPr/>
        </p:nvSpPr>
        <p:spPr>
          <a:xfrm>
            <a:off x="3048000" y="4724400"/>
            <a:ext cx="6608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Bash only looks at first four characters, and assumes everything after that is a valid function body with no extra shell commands (bad)</a:t>
            </a:r>
          </a:p>
        </p:txBody>
      </p:sp>
    </p:spTree>
    <p:extLst>
      <p:ext uri="{BB962C8B-B14F-4D97-AF65-F5344CB8AC3E}">
        <p14:creationId xmlns:p14="http://schemas.microsoft.com/office/powerpoint/2010/main" val="429092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</p:spTree>
    <p:extLst>
      <p:ext uri="{BB962C8B-B14F-4D97-AF65-F5344CB8AC3E}">
        <p14:creationId xmlns:p14="http://schemas.microsoft.com/office/powerpoint/2010/main" val="3492427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</p:spTree>
    <p:extLst>
      <p:ext uri="{BB962C8B-B14F-4D97-AF65-F5344CB8AC3E}">
        <p14:creationId xmlns:p14="http://schemas.microsoft.com/office/powerpoint/2010/main" val="303987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EB48B-FB9F-0A17-8995-35E578C2BB66}"/>
              </a:ext>
            </a:extLst>
          </p:cNvPr>
          <p:cNvSpPr txBox="1"/>
          <p:nvPr/>
        </p:nvSpPr>
        <p:spPr>
          <a:xfrm>
            <a:off x="76200" y="7620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Mistake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41E26-F129-03F6-556C-D18D57C35FC2}"/>
              </a:ext>
            </a:extLst>
          </p:cNvPr>
          <p:cNvSpPr txBox="1"/>
          <p:nvPr/>
        </p:nvSpPr>
        <p:spPr>
          <a:xfrm>
            <a:off x="1066800" y="1143000"/>
            <a:ext cx="848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Bash identifies </a:t>
            </a:r>
            <a:r>
              <a:rPr lang="en-US" b="1" dirty="0"/>
              <a:t>A</a:t>
            </a:r>
            <a:r>
              <a:rPr lang="en-US" dirty="0"/>
              <a:t> as a function because of the leading “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en-US" dirty="0"/>
              <a:t>“ and converts it to </a:t>
            </a:r>
            <a:r>
              <a:rPr lang="en-US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247513-0EF7-DE7A-B1CE-F3A6AB924ED6}"/>
              </a:ext>
            </a:extLst>
          </p:cNvPr>
          <p:cNvSpPr txBox="1"/>
          <p:nvPr/>
        </p:nvSpPr>
        <p:spPr>
          <a:xfrm>
            <a:off x="533400" y="1695047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[A] foo=()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3ECB1-F5A3-1771-5506-5724D3CEE02C}"/>
              </a:ext>
            </a:extLst>
          </p:cNvPr>
          <p:cNvSpPr txBox="1"/>
          <p:nvPr/>
        </p:nvSpPr>
        <p:spPr>
          <a:xfrm>
            <a:off x="533399" y="2247776"/>
            <a:ext cx="10709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[B] foo () { echo “hello world”; };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“extra”;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A8532-F821-865B-0262-DD4D38A03271}"/>
              </a:ext>
            </a:extLst>
          </p:cNvPr>
          <p:cNvSpPr txBox="1"/>
          <p:nvPr/>
        </p:nvSpPr>
        <p:spPr>
          <a:xfrm>
            <a:off x="2209800" y="2897697"/>
            <a:ext cx="647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B, the string now becomes </a:t>
            </a:r>
            <a:r>
              <a:rPr lang="en-US" sz="2400" b="1" dirty="0"/>
              <a:t>two commands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90885-FDDC-4263-9734-0B9329737B09}"/>
              </a:ext>
            </a:extLst>
          </p:cNvPr>
          <p:cNvSpPr txBox="1"/>
          <p:nvPr/>
        </p:nvSpPr>
        <p:spPr>
          <a:xfrm>
            <a:off x="457200" y="371767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Consequences?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7D2A29-2640-A4FB-4055-D7DAFC7EB89F}"/>
              </a:ext>
            </a:extLst>
          </p:cNvPr>
          <p:cNvSpPr txBox="1"/>
          <p:nvPr/>
        </p:nvSpPr>
        <p:spPr>
          <a:xfrm>
            <a:off x="838200" y="4554581"/>
            <a:ext cx="10777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Using environment variables, attackers can get a process to run </a:t>
            </a:r>
            <a:r>
              <a:rPr lang="en-US" sz="2000" b="1" dirty="0"/>
              <a:t>their commands</a:t>
            </a:r>
          </a:p>
          <a:p>
            <a:r>
              <a:rPr lang="en-US" sz="2000" dirty="0"/>
              <a:t>If a target process is a server process or runs with elevated privileges, bad things can happen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14:cNvPr>
              <p14:cNvContentPartPr/>
              <p14:nvPr/>
            </p14:nvContentPartPr>
            <p14:xfrm>
              <a:off x="8139680" y="1466753"/>
              <a:ext cx="3813840" cy="1648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3A3071F-FC92-8C13-1CA0-DE4C144386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1040" y="1458113"/>
                <a:ext cx="3831480" cy="16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14:cNvPr>
              <p14:cNvContentPartPr/>
              <p14:nvPr/>
            </p14:nvContentPartPr>
            <p14:xfrm>
              <a:off x="9713240" y="2859593"/>
              <a:ext cx="331920" cy="713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636401-839D-3795-6A17-A51E506744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4600" y="2850593"/>
                <a:ext cx="349560" cy="7315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0A6675F-4893-3DE6-2BD3-A4AD840C7DAF}"/>
              </a:ext>
            </a:extLst>
          </p:cNvPr>
          <p:cNvSpPr txBox="1"/>
          <p:nvPr/>
        </p:nvSpPr>
        <p:spPr>
          <a:xfrm>
            <a:off x="9220200" y="3558142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“Arbitrary code”</a:t>
            </a:r>
          </a:p>
        </p:txBody>
      </p:sp>
    </p:spTree>
    <p:extLst>
      <p:ext uri="{BB962C8B-B14F-4D97-AF65-F5344CB8AC3E}">
        <p14:creationId xmlns:p14="http://schemas.microsoft.com/office/powerpoint/2010/main" val="270260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A27D13-5E94-D116-D332-84B058137F9F}"/>
              </a:ext>
            </a:extLst>
          </p:cNvPr>
          <p:cNvSpPr txBox="1"/>
          <p:nvPr/>
        </p:nvSpPr>
        <p:spPr>
          <a:xfrm>
            <a:off x="228600" y="3225318"/>
            <a:ext cx="8763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conditions are needed to exploit the vulnerability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must run a vulnerable version of </a:t>
            </a:r>
            <a:r>
              <a:rPr lang="en-US" sz="2400" b="1" dirty="0"/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target process gets </a:t>
            </a:r>
            <a:r>
              <a:rPr lang="en-US" sz="2400" b="1" dirty="0"/>
              <a:t>untrusted user input via environment variables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61109-7840-C065-D3B3-FA94A23C5DC6}"/>
              </a:ext>
            </a:extLst>
          </p:cNvPr>
          <p:cNvSpPr/>
          <p:nvPr/>
        </p:nvSpPr>
        <p:spPr>
          <a:xfrm>
            <a:off x="419100" y="4998528"/>
            <a:ext cx="2286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 a bash shell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0B9AAD-852C-0AF9-DBC9-F0D142C66255}"/>
              </a:ext>
            </a:extLst>
          </p:cNvPr>
          <p:cNvSpPr/>
          <p:nvPr/>
        </p:nvSpPr>
        <p:spPr>
          <a:xfrm>
            <a:off x="4305300" y="4998528"/>
            <a:ext cx="3048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 flawed parsing logic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5E868A-E490-8E96-8E91-B0E17EDD8672}"/>
              </a:ext>
            </a:extLst>
          </p:cNvPr>
          <p:cNvSpPr/>
          <p:nvPr/>
        </p:nvSpPr>
        <p:spPr>
          <a:xfrm>
            <a:off x="9347200" y="4670285"/>
            <a:ext cx="22098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Shellshock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207913-179C-131F-924F-8E81D30F97B4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705100" y="5265228"/>
            <a:ext cx="1600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A92D4D-8A6C-CEFF-948F-936633DFA6D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353300" y="5241785"/>
            <a:ext cx="1993900" cy="234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Lightning Bolt 25">
            <a:extLst>
              <a:ext uri="{FF2B5EF4-FFF2-40B4-BE49-F238E27FC236}">
                <a16:creationId xmlns:a16="http://schemas.microsoft.com/office/drawing/2014/main" id="{243BE5F2-8646-AB7A-9188-0C840426D54E}"/>
              </a:ext>
            </a:extLst>
          </p:cNvPr>
          <p:cNvSpPr/>
          <p:nvPr/>
        </p:nvSpPr>
        <p:spPr>
          <a:xfrm>
            <a:off x="9787467" y="3855528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C7C0E3-AAEA-4498-8E35-B208C307199C}"/>
              </a:ext>
            </a:extLst>
          </p:cNvPr>
          <p:cNvCxnSpPr>
            <a:cxnSpLocks/>
          </p:cNvCxnSpPr>
          <p:nvPr/>
        </p:nvCxnSpPr>
        <p:spPr>
          <a:xfrm flipV="1">
            <a:off x="4991100" y="5546585"/>
            <a:ext cx="83820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946288-1EE6-A7E9-1BDA-447F8A9750EC}"/>
              </a:ext>
            </a:extLst>
          </p:cNvPr>
          <p:cNvSpPr txBox="1"/>
          <p:nvPr/>
        </p:nvSpPr>
        <p:spPr>
          <a:xfrm>
            <a:off x="2095500" y="5791496"/>
            <a:ext cx="2971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Env variables containing function definitions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75EFC5-73D9-7967-153A-525D1C043D6B}"/>
              </a:ext>
            </a:extLst>
          </p:cNvPr>
          <p:cNvSpPr txBox="1"/>
          <p:nvPr/>
        </p:nvSpPr>
        <p:spPr>
          <a:xfrm>
            <a:off x="419100" y="974813"/>
            <a:ext cx="8610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shellshock vulnerability is a bug in the code when converting environment variables to function definitions, which allows for an attacker to </a:t>
            </a:r>
            <a:r>
              <a:rPr lang="en-US" sz="2800" b="1" dirty="0"/>
              <a:t>execute arbitrary code</a:t>
            </a:r>
          </a:p>
        </p:txBody>
      </p:sp>
    </p:spTree>
    <p:extLst>
      <p:ext uri="{BB962C8B-B14F-4D97-AF65-F5344CB8AC3E}">
        <p14:creationId xmlns:p14="http://schemas.microsoft.com/office/powerpoint/2010/main" val="1493934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7612-B8DB-3C33-1927-E3E7B721F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2400"/>
            <a:ext cx="11594516" cy="5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8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B7EE45-5C42-D8B7-629A-913C620D194D}"/>
              </a:ext>
            </a:extLst>
          </p:cNvPr>
          <p:cNvSpPr txBox="1"/>
          <p:nvPr/>
        </p:nvSpPr>
        <p:spPr>
          <a:xfrm>
            <a:off x="76200" y="7620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Shellshock Vulnerability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5913B-AB3B-D277-90E3-630921F1E0C4}"/>
              </a:ext>
            </a:extLst>
          </p:cNvPr>
          <p:cNvSpPr txBox="1"/>
          <p:nvPr/>
        </p:nvSpPr>
        <p:spPr>
          <a:xfrm>
            <a:off x="838200" y="1828800"/>
            <a:ext cx="709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Patches are available, but have they been applied to every system?</a:t>
            </a:r>
          </a:p>
        </p:txBody>
      </p:sp>
      <p:pic>
        <p:nvPicPr>
          <p:cNvPr id="4098" name="Picture 2" descr="Pepe The Frog Thinking Sticker - Pepe The Frog Thinking ...">
            <a:extLst>
              <a:ext uri="{FF2B5EF4-FFF2-40B4-BE49-F238E27FC236}">
                <a16:creationId xmlns:a16="http://schemas.microsoft.com/office/drawing/2014/main" id="{94FD902E-DFAC-6F46-C1BB-A21044A8D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340882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🤔 Thinking Face emoji Meaning | Dictionary.com">
            <a:extLst>
              <a:ext uri="{FF2B5EF4-FFF2-40B4-BE49-F238E27FC236}">
                <a16:creationId xmlns:a16="http://schemas.microsoft.com/office/drawing/2014/main" id="{85D7E469-8AFB-8759-98E2-425FCD973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198007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B4484-3912-742E-B892-BE7B6D56E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43200"/>
            <a:ext cx="9286875" cy="118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7B80C-99A8-7E7D-31B1-4E36AB2121F4}"/>
              </a:ext>
            </a:extLst>
          </p:cNvPr>
          <p:cNvSpPr txBox="1"/>
          <p:nvPr/>
        </p:nvSpPr>
        <p:spPr>
          <a:xfrm>
            <a:off x="1289118" y="4191000"/>
            <a:ext cx="896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(New if statement that checks for only function definitions and executes one command)</a:t>
            </a:r>
          </a:p>
        </p:txBody>
      </p:sp>
    </p:spTree>
    <p:extLst>
      <p:ext uri="{BB962C8B-B14F-4D97-AF65-F5344CB8AC3E}">
        <p14:creationId xmlns:p14="http://schemas.microsoft.com/office/powerpoint/2010/main" val="3967041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BB1EB-6597-49F7-3C2D-BF2C02F543D4}"/>
              </a:ext>
            </a:extLst>
          </p:cNvPr>
          <p:cNvSpPr txBox="1"/>
          <p:nvPr/>
        </p:nvSpPr>
        <p:spPr>
          <a:xfrm>
            <a:off x="304800" y="3472832"/>
            <a:ext cx="11434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 NOT try a shellshock attack on a legitimate running server</a:t>
            </a:r>
          </a:p>
        </p:txBody>
      </p:sp>
    </p:spTree>
    <p:extLst>
      <p:ext uri="{BB962C8B-B14F-4D97-AF65-F5344CB8AC3E}">
        <p14:creationId xmlns:p14="http://schemas.microsoft.com/office/powerpoint/2010/main" val="497522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</p:spTree>
    <p:extLst>
      <p:ext uri="{BB962C8B-B14F-4D97-AF65-F5344CB8AC3E}">
        <p14:creationId xmlns:p14="http://schemas.microsoft.com/office/powerpoint/2010/main" val="286234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82731C-AE79-3894-B23B-97078BDEC159}"/>
              </a:ext>
            </a:extLst>
          </p:cNvPr>
          <p:cNvSpPr txBox="1"/>
          <p:nvPr/>
        </p:nvSpPr>
        <p:spPr>
          <a:xfrm>
            <a:off x="8864379" y="2209621"/>
            <a:ext cx="301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Folder that contains the contents for our web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14:cNvPr>
              <p14:cNvContentPartPr/>
              <p14:nvPr/>
            </p14:nvContentPartPr>
            <p14:xfrm>
              <a:off x="6932580" y="3377870"/>
              <a:ext cx="3265200" cy="1690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BD7733-E74B-DF7C-81C4-9468B8EBEB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14580" y="3360230"/>
                <a:ext cx="3300840" cy="172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0511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53D03-28DC-61B0-884F-9DD215EB537E}"/>
              </a:ext>
            </a:extLst>
          </p:cNvPr>
          <p:cNvSpPr txBox="1"/>
          <p:nvPr/>
        </p:nvSpPr>
        <p:spPr>
          <a:xfrm>
            <a:off x="2057400" y="457200"/>
            <a:ext cx="548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make this a more realistic scenario, we are going to attack a </a:t>
            </a:r>
            <a:r>
              <a:rPr lang="en-US" sz="2400" i="1" dirty="0"/>
              <a:t>mock</a:t>
            </a:r>
            <a:r>
              <a:rPr lang="en-US" sz="2400" dirty="0"/>
              <a:t> server that is running the vulnerable version of bash</a:t>
            </a:r>
          </a:p>
        </p:txBody>
      </p:sp>
      <p:sp>
        <p:nvSpPr>
          <p:cNvPr id="9" name="Lightning Bolt 8">
            <a:extLst>
              <a:ext uri="{FF2B5EF4-FFF2-40B4-BE49-F238E27FC236}">
                <a16:creationId xmlns:a16="http://schemas.microsoft.com/office/drawing/2014/main" id="{6D9C5DD3-076B-8850-01AB-7A896C2312B4}"/>
              </a:ext>
            </a:extLst>
          </p:cNvPr>
          <p:cNvSpPr/>
          <p:nvPr/>
        </p:nvSpPr>
        <p:spPr>
          <a:xfrm>
            <a:off x="762000" y="714464"/>
            <a:ext cx="685800" cy="685800"/>
          </a:xfrm>
          <a:prstGeom prst="lightningBol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F8908-0CA6-ED5E-F3D6-61DD3ADC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352800"/>
            <a:ext cx="7871973" cy="192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CCD6F-A299-AC25-B738-A4D1587E8F90}"/>
              </a:ext>
            </a:extLst>
          </p:cNvPr>
          <p:cNvSpPr txBox="1"/>
          <p:nvPr/>
        </p:nvSpPr>
        <p:spPr>
          <a:xfrm>
            <a:off x="381000" y="2979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(In our GitHub code repository)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39425-CB87-3406-7BD3-C82A67A9CC91}"/>
              </a:ext>
            </a:extLst>
          </p:cNvPr>
          <p:cNvGrpSpPr/>
          <p:nvPr/>
        </p:nvGrpSpPr>
        <p:grpSpPr>
          <a:xfrm>
            <a:off x="8025900" y="3865670"/>
            <a:ext cx="2011320" cy="815760"/>
            <a:chOff x="8025900" y="3865670"/>
            <a:chExt cx="2011320" cy="81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14:cNvPr>
                <p14:cNvContentPartPr/>
                <p14:nvPr/>
              </p14:nvContentPartPr>
              <p14:xfrm>
                <a:off x="8025900" y="4290110"/>
                <a:ext cx="253080" cy="391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54EC10B-99E3-8B69-C010-B621C6A5F4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8260" y="4272110"/>
                  <a:ext cx="2887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14:cNvPr>
                <p14:cNvContentPartPr/>
                <p14:nvPr/>
              </p14:nvContentPartPr>
              <p14:xfrm>
                <a:off x="8051460" y="3865670"/>
                <a:ext cx="1985760" cy="673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4F0C0C-4E13-4705-6B6C-2EDA506E12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33820" y="3847670"/>
                  <a:ext cx="2021400" cy="70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2D07A62-3685-343D-ED41-C7D47D8CCDDC}"/>
              </a:ext>
            </a:extLst>
          </p:cNvPr>
          <p:cNvSpPr txBox="1"/>
          <p:nvPr/>
        </p:nvSpPr>
        <p:spPr>
          <a:xfrm>
            <a:off x="8329060" y="2195485"/>
            <a:ext cx="3416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Script that will create a docker container that will manage our web server</a:t>
            </a:r>
          </a:p>
        </p:txBody>
      </p:sp>
    </p:spTree>
    <p:extLst>
      <p:ext uri="{BB962C8B-B14F-4D97-AF65-F5344CB8AC3E}">
        <p14:creationId xmlns:p14="http://schemas.microsoft.com/office/powerpoint/2010/main" val="3955253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B7B8A6-2F12-9C45-8F91-36EEF447A624}"/>
              </a:ext>
            </a:extLst>
          </p:cNvPr>
          <p:cNvSpPr txBox="1"/>
          <p:nvPr/>
        </p:nvSpPr>
        <p:spPr>
          <a:xfrm>
            <a:off x="6951258" y="2514600"/>
            <a:ext cx="2307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Docker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DFF44-ECDA-0730-0132-83F0A17F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654784"/>
            <a:ext cx="54578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4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6760E-8E31-68EF-F00F-313BA2C751E9}"/>
              </a:ext>
            </a:extLst>
          </p:cNvPr>
          <p:cNvSpPr txBox="1"/>
          <p:nvPr/>
        </p:nvSpPr>
        <p:spPr>
          <a:xfrm>
            <a:off x="1981200" y="304800"/>
            <a:ext cx="8915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Docker </a:t>
            </a:r>
            <a:r>
              <a:rPr lang="en-US" sz="2800" dirty="0"/>
              <a:t>is an open-source platform for building, deploying and managing containerized applications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230336-B7F8-64FD-5CA3-66A7464237D8}"/>
              </a:ext>
            </a:extLst>
          </p:cNvPr>
          <p:cNvSpPr txBox="1"/>
          <p:nvPr/>
        </p:nvSpPr>
        <p:spPr>
          <a:xfrm>
            <a:off x="228600" y="1981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use the docker platform, which uses the host operating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CE2B9-84B9-8309-A7C6-C175DA10C2FC}"/>
              </a:ext>
            </a:extLst>
          </p:cNvPr>
          <p:cNvSpPr txBox="1"/>
          <p:nvPr/>
        </p:nvSpPr>
        <p:spPr>
          <a:xfrm>
            <a:off x="7391400" y="1935032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machines all have their own operating 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66B496-6780-5605-1CB8-3834821AC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7" y="2601598"/>
            <a:ext cx="5525653" cy="40481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2D8364-50CC-A4FA-65BC-8EAEBC1A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605505"/>
            <a:ext cx="4498044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7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FFEF2-39F8-914A-58EA-C9BFA7C1367F}"/>
              </a:ext>
            </a:extLst>
          </p:cNvPr>
          <p:cNvSpPr/>
          <p:nvPr/>
        </p:nvSpPr>
        <p:spPr>
          <a:xfrm>
            <a:off x="152400" y="228600"/>
            <a:ext cx="11811000" cy="6096000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8E607-720E-9446-9E4F-B536724CE72E}"/>
              </a:ext>
            </a:extLst>
          </p:cNvPr>
          <p:cNvSpPr/>
          <p:nvPr/>
        </p:nvSpPr>
        <p:spPr>
          <a:xfrm>
            <a:off x="1828800" y="1295400"/>
            <a:ext cx="9906000" cy="48006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77C53-00DD-917A-350E-93C49369A250}"/>
              </a:ext>
            </a:extLst>
          </p:cNvPr>
          <p:cNvSpPr/>
          <p:nvPr/>
        </p:nvSpPr>
        <p:spPr>
          <a:xfrm>
            <a:off x="6121400" y="3124200"/>
            <a:ext cx="5334000" cy="2743200"/>
          </a:xfrm>
          <a:prstGeom prst="rect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2914D-E2CE-30E4-7448-D53B0ED9F32E}"/>
              </a:ext>
            </a:extLst>
          </p:cNvPr>
          <p:cNvSpPr txBox="1"/>
          <p:nvPr/>
        </p:nvSpPr>
        <p:spPr>
          <a:xfrm>
            <a:off x="152400" y="27482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(Your actual computer)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B85C2-BF9B-1909-D51C-473138A66901}"/>
              </a:ext>
            </a:extLst>
          </p:cNvPr>
          <p:cNvSpPr txBox="1"/>
          <p:nvPr/>
        </p:nvSpPr>
        <p:spPr>
          <a:xfrm>
            <a:off x="1828800" y="1341620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SEED Labs VM (“Guest”)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2E3423-1420-B693-1E77-FE654B039EC1}"/>
              </a:ext>
            </a:extLst>
          </p:cNvPr>
          <p:cNvSpPr txBox="1"/>
          <p:nvPr/>
        </p:nvSpPr>
        <p:spPr>
          <a:xfrm>
            <a:off x="1828800" y="1613416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10.0.2.11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4CC122-1630-D073-12E7-88A53C1E6C93}"/>
              </a:ext>
            </a:extLst>
          </p:cNvPr>
          <p:cNvSpPr txBox="1"/>
          <p:nvPr/>
        </p:nvSpPr>
        <p:spPr>
          <a:xfrm>
            <a:off x="6019800" y="2630439"/>
            <a:ext cx="4650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C00"/>
                </a:solidFill>
              </a:rPr>
              <a:t>Docker Container (web server)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66EA71-13D8-D1DF-6139-36252828BC4B}"/>
              </a:ext>
            </a:extLst>
          </p:cNvPr>
          <p:cNvSpPr txBox="1"/>
          <p:nvPr/>
        </p:nvSpPr>
        <p:spPr>
          <a:xfrm>
            <a:off x="6121400" y="3156296"/>
            <a:ext cx="4432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C00"/>
                </a:solidFill>
              </a:rPr>
              <a:t>10.9.0.80</a:t>
            </a:r>
          </a:p>
          <a:p>
            <a:r>
              <a:rPr lang="en-US" sz="2400" dirty="0">
                <a:solidFill>
                  <a:srgbClr val="FFCC00"/>
                </a:solidFill>
              </a:rPr>
              <a:t>(www.seedlab-shellshock.com)</a:t>
            </a:r>
          </a:p>
        </p:txBody>
      </p:sp>
    </p:spTree>
    <p:extLst>
      <p:ext uri="{BB962C8B-B14F-4D97-AF65-F5344CB8AC3E}">
        <p14:creationId xmlns:p14="http://schemas.microsoft.com/office/powerpoint/2010/main" val="742458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6638B-C962-0E07-01BF-CA6DF9116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2" y="838200"/>
            <a:ext cx="10267950" cy="103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00806-8E12-62DD-C473-D4CDDC5F5473}"/>
              </a:ext>
            </a:extLst>
          </p:cNvPr>
          <p:cNvSpPr txBox="1"/>
          <p:nvPr/>
        </p:nvSpPr>
        <p:spPr>
          <a:xfrm>
            <a:off x="457200" y="142017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 up your Docker 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49F3A-084B-C3D4-CAF3-50D9BACB43FC}"/>
              </a:ext>
            </a:extLst>
          </p:cNvPr>
          <p:cNvSpPr txBox="1"/>
          <p:nvPr/>
        </p:nvSpPr>
        <p:spPr>
          <a:xfrm>
            <a:off x="381000" y="2067000"/>
            <a:ext cx="10185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up –d </a:t>
            </a:r>
            <a:r>
              <a:rPr lang="en-US" sz="2400" dirty="0"/>
              <a:t>is used to start the web server </a:t>
            </a:r>
          </a:p>
          <a:p>
            <a:r>
              <a:rPr lang="en-US" sz="2400" dirty="0"/>
              <a:t>(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-d </a:t>
            </a:r>
            <a:r>
              <a:rPr lang="en-US" sz="2400" dirty="0"/>
              <a:t>stands for “detached” and lets the web server run in the background)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BD217A-1B06-2981-BF3E-EA7BBC199D80}"/>
              </a:ext>
            </a:extLst>
          </p:cNvPr>
          <p:cNvSpPr txBox="1"/>
          <p:nvPr/>
        </p:nvSpPr>
        <p:spPr>
          <a:xfrm>
            <a:off x="499182" y="3105957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docker-compose down         </a:t>
            </a:r>
            <a:r>
              <a:rPr lang="en-US" dirty="0">
                <a:solidFill>
                  <a:schemeClr val="bg1"/>
                </a:solidFill>
              </a:rPr>
              <a:t>#turns the server off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9BF62-2138-6E21-62A9-9CCC34E32505}"/>
              </a:ext>
            </a:extLst>
          </p:cNvPr>
          <p:cNvSpPr txBox="1"/>
          <p:nvPr/>
        </p:nvSpPr>
        <p:spPr>
          <a:xfrm>
            <a:off x="469900" y="3889466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        </a:t>
            </a:r>
            <a:r>
              <a:rPr lang="en-US" dirty="0">
                <a:solidFill>
                  <a:schemeClr val="bg1"/>
                </a:solidFill>
              </a:rPr>
              <a:t>#view active containers and their ids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FE280B-0F72-3D6A-C90D-38E393933917}"/>
              </a:ext>
            </a:extLst>
          </p:cNvPr>
          <p:cNvSpPr txBox="1"/>
          <p:nvPr/>
        </p:nvSpPr>
        <p:spPr>
          <a:xfrm>
            <a:off x="457200" y="4873564"/>
            <a:ext cx="81534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docksh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&lt;id&gt;              </a:t>
            </a:r>
            <a:r>
              <a:rPr lang="en-US" dirty="0">
                <a:solidFill>
                  <a:schemeClr val="bg1"/>
                </a:solidFill>
              </a:rPr>
              <a:t>#connect/log in to a container</a:t>
            </a:r>
          </a:p>
        </p:txBody>
      </p:sp>
    </p:spTree>
    <p:extLst>
      <p:ext uri="{BB962C8B-B14F-4D97-AF65-F5344CB8AC3E}">
        <p14:creationId xmlns:p14="http://schemas.microsoft.com/office/powerpoint/2010/main" val="1725455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7F158-AD97-E043-B133-4E04BEA2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11586354" cy="461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506D0-2F55-8619-768D-68EAF2E5B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762000"/>
            <a:ext cx="10401300" cy="704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858C8B-B969-ADC1-E4F1-2C1FC6CB45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48"/>
          <a:stretch/>
        </p:blipFill>
        <p:spPr>
          <a:xfrm>
            <a:off x="609600" y="4114800"/>
            <a:ext cx="8867775" cy="13589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54AFC44-F670-8D1E-2FFF-DA221FB0E8E2}"/>
              </a:ext>
            </a:extLst>
          </p:cNvPr>
          <p:cNvGrpSpPr/>
          <p:nvPr/>
        </p:nvGrpSpPr>
        <p:grpSpPr>
          <a:xfrm>
            <a:off x="213540" y="2724110"/>
            <a:ext cx="1067040" cy="165960"/>
            <a:chOff x="213540" y="2724110"/>
            <a:chExt cx="1067040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14:cNvPr>
                <p14:cNvContentPartPr/>
                <p14:nvPr/>
              </p14:nvContentPartPr>
              <p14:xfrm>
                <a:off x="240900" y="2806550"/>
                <a:ext cx="1039680" cy="83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A197A1-C805-9F08-6979-66F004571E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260" y="2797550"/>
                  <a:ext cx="1057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14:cNvPr>
                <p14:cNvContentPartPr/>
                <p14:nvPr/>
              </p14:nvContentPartPr>
              <p14:xfrm>
                <a:off x="213540" y="2724110"/>
                <a:ext cx="21240" cy="127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993610C-A020-67E8-5FD6-C5932C59B78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900" y="2715470"/>
                  <a:ext cx="388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14:cNvPr>
              <p14:cNvContentPartPr/>
              <p14:nvPr/>
            </p14:nvContentPartPr>
            <p14:xfrm>
              <a:off x="672540" y="2952350"/>
              <a:ext cx="8236080" cy="1060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61537A-32EA-601E-CD3A-C6F83D4D5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900" y="2943710"/>
                <a:ext cx="8253720" cy="107784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48042DE-EEBF-A7E8-3C80-C3F7D441E4CB}"/>
              </a:ext>
            </a:extLst>
          </p:cNvPr>
          <p:cNvSpPr txBox="1"/>
          <p:nvPr/>
        </p:nvSpPr>
        <p:spPr>
          <a:xfrm>
            <a:off x="9477375" y="375791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(You don’t need to provide the full container ID)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89E57B-4332-B9EA-A116-B8038B4FAB0A}"/>
              </a:ext>
            </a:extLst>
          </p:cNvPr>
          <p:cNvSpPr txBox="1"/>
          <p:nvPr/>
        </p:nvSpPr>
        <p:spPr>
          <a:xfrm>
            <a:off x="914400" y="57266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now logged into the docker container!</a:t>
            </a:r>
          </a:p>
        </p:txBody>
      </p:sp>
    </p:spTree>
    <p:extLst>
      <p:ext uri="{BB962C8B-B14F-4D97-AF65-F5344CB8AC3E}">
        <p14:creationId xmlns:p14="http://schemas.microsoft.com/office/powerpoint/2010/main" val="184714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B92BA-750B-C95E-7A26-F22394FF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13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32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7DFD4-5AF4-B6E9-CC49-1E0A0367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28"/>
            <a:ext cx="12192000" cy="62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9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560007-7CE6-5490-B687-CEF95CBA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596"/>
            <a:ext cx="12192000" cy="64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0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67903-0E7C-8CC4-024A-5F479C53C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471"/>
            <a:ext cx="11967440" cy="652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Shellshock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A69A5-928D-3CA5-5EEB-A7B5B44090BD}"/>
              </a:ext>
            </a:extLst>
          </p:cNvPr>
          <p:cNvSpPr txBox="1"/>
          <p:nvPr/>
        </p:nvSpPr>
        <p:spPr>
          <a:xfrm>
            <a:off x="457200" y="1371600"/>
            <a:ext cx="76931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shell is a command-line interpreter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an interface between the user and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There are different types of shell: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dash</a:t>
            </a:r>
            <a:r>
              <a:rPr lang="en-US" sz="2000" dirty="0"/>
              <a:t>, </a:t>
            </a:r>
            <a:r>
              <a:rPr lang="en-US" sz="2000" dirty="0" err="1"/>
              <a:t>etc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42F84-5F86-A88C-8CFB-065C628881BE}"/>
              </a:ext>
            </a:extLst>
          </p:cNvPr>
          <p:cNvSpPr txBox="1"/>
          <p:nvPr/>
        </p:nvSpPr>
        <p:spPr>
          <a:xfrm>
            <a:off x="381000" y="3004810"/>
            <a:ext cx="1120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bash</a:t>
            </a:r>
            <a:r>
              <a:rPr lang="en-US" sz="2400" dirty="0"/>
              <a:t> shell is one of the most popular shell programs; often used in Linux 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77B71-A4F1-C007-5543-117244510348}"/>
              </a:ext>
            </a:extLst>
          </p:cNvPr>
          <p:cNvSpPr txBox="1"/>
          <p:nvPr/>
        </p:nvSpPr>
        <p:spPr>
          <a:xfrm>
            <a:off x="376421" y="4273268"/>
            <a:ext cx="952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Shellshock vulnerability (Lab 02) results from how </a:t>
            </a:r>
            <a:r>
              <a:rPr lang="en-US" sz="2800" b="1" dirty="0"/>
              <a:t>shell functions </a:t>
            </a:r>
            <a:r>
              <a:rPr lang="en-US" sz="2800" dirty="0"/>
              <a:t>and </a:t>
            </a:r>
            <a:r>
              <a:rPr lang="en-US" sz="2800" b="1" dirty="0"/>
              <a:t>environment variables </a:t>
            </a:r>
            <a:r>
              <a:rPr lang="en-US" sz="2800" dirty="0"/>
              <a:t>are handled in the bash shell</a:t>
            </a:r>
          </a:p>
        </p:txBody>
      </p:sp>
    </p:spTree>
    <p:extLst>
      <p:ext uri="{BB962C8B-B14F-4D97-AF65-F5344CB8AC3E}">
        <p14:creationId xmlns:p14="http://schemas.microsoft.com/office/powerpoint/2010/main" val="769550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3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7ECD4-886A-8C12-9557-BA0924FE5659}"/>
              </a:ext>
            </a:extLst>
          </p:cNvPr>
          <p:cNvSpPr txBox="1"/>
          <p:nvPr/>
        </p:nvSpPr>
        <p:spPr>
          <a:xfrm>
            <a:off x="8503" y="0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Shell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BD3EB4-EF4B-CD94-78E6-18FB29C490BD}"/>
              </a:ext>
            </a:extLst>
          </p:cNvPr>
          <p:cNvSpPr txBox="1"/>
          <p:nvPr/>
        </p:nvSpPr>
        <p:spPr>
          <a:xfrm>
            <a:off x="1066800" y="1066800"/>
            <a:ext cx="5849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shell function </a:t>
            </a:r>
            <a:r>
              <a:rPr lang="en-US" sz="2400" dirty="0"/>
              <a:t>is a collection of commands to be executed under a certain name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B5C7AD-1EB0-4D50-6AD7-710F928A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251569"/>
            <a:ext cx="10363200" cy="2764045"/>
          </a:xfrm>
          <a:prstGeom prst="rect">
            <a:avLst/>
          </a:prstGeom>
          <a:ln w="38100">
            <a:solidFill>
              <a:srgbClr val="151414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EAB57-9D10-EEE1-D133-1A05EE564B16}"/>
              </a:ext>
            </a:extLst>
          </p:cNvPr>
          <p:cNvSpPr txBox="1"/>
          <p:nvPr/>
        </p:nvSpPr>
        <p:spPr>
          <a:xfrm>
            <a:off x="304800" y="2838496"/>
            <a:ext cx="960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can use define a function a function, and declare it for use with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en-US" dirty="0"/>
              <a:t> command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168BD-CAAE-375A-4FD0-45260EC86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99" y="228600"/>
            <a:ext cx="4430881" cy="241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31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5430</TotalTime>
  <Words>1496</Words>
  <Application>Microsoft Office PowerPoint</Application>
  <PresentationFormat>Widescreen</PresentationFormat>
  <Paragraphs>195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Courier New</vt:lpstr>
      <vt:lpstr>Office Theme</vt:lpstr>
      <vt:lpstr>CSCI 476: Computer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476</dc:title>
  <dc:creator>Reese Pearsall</dc:creator>
  <cp:lastModifiedBy>Pearsall, Reese</cp:lastModifiedBy>
  <cp:revision>51</cp:revision>
  <dcterms:created xsi:type="dcterms:W3CDTF">2022-08-21T16:55:59Z</dcterms:created>
  <dcterms:modified xsi:type="dcterms:W3CDTF">2023-02-06T21:54:45Z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